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 id="268" r:id="rId68"/>
    <p:sldId id="269" r:id="rId69"/>
    <p:sldId id="270" r:id="rId70"/>
    <p:sldId id="271" r:id="rId71"/>
    <p:sldId id="272" r:id="rId72"/>
    <p:sldId id="273" r:id="rId73"/>
    <p:sldId id="274" r:id="rId74"/>
    <p:sldId id="275" r:id="rId75"/>
    <p:sldId id="276" r:id="rId76"/>
    <p:sldId id="277" r:id="rId77"/>
    <p:sldId id="278" r:id="rId78"/>
    <p:sldId id="279" r:id="rId79"/>
    <p:sldId id="280" r:id="rId80"/>
    <p:sldId id="281" r:id="rId81"/>
    <p:sldId id="282" r:id="rId82"/>
    <p:sldId id="283" r:id="rId83"/>
    <p:sldId id="284" r:id="rId84"/>
    <p:sldId id="285" r:id="rId85"/>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orts Mill Goudy" charset="1" panose="02000503000000000000"/>
      <p:regular r:id="rId12"/>
    </p:embeddedFont>
    <p:embeddedFont>
      <p:font typeface="Sorts Mill Goudy Italics" charset="1" panose="02000603000000000000"/>
      <p:regular r:id="rId13"/>
    </p:embeddedFont>
    <p:embeddedFont>
      <p:font typeface="Architype Vierkant" charset="1" panose="02000000000000000000"/>
      <p:regular r:id="rId14"/>
    </p:embeddedFont>
    <p:embeddedFont>
      <p:font typeface="Garet" charset="1" panose="00000000000000000000"/>
      <p:regular r:id="rId15"/>
    </p:embeddedFont>
    <p:embeddedFont>
      <p:font typeface="Garet Bold" charset="1" panose="00000000000000000000"/>
      <p:regular r:id="rId16"/>
    </p:embeddedFont>
    <p:embeddedFont>
      <p:font typeface="Garet Italics" charset="1" panose="00000000000000000000"/>
      <p:regular r:id="rId17"/>
    </p:embeddedFont>
    <p:embeddedFont>
      <p:font typeface="Garet Bold Italics" charset="1" panose="00000000000000000000"/>
      <p:regular r:id="rId18"/>
    </p:embeddedFont>
    <p:embeddedFont>
      <p:font typeface="Garet Light" charset="1" panose="00000000000000000000"/>
      <p:regular r:id="rId19"/>
    </p:embeddedFont>
    <p:embeddedFont>
      <p:font typeface="Garet Ultra-Bold" charset="1" panose="00000000000000000000"/>
      <p:regular r:id="rId20"/>
    </p:embeddedFont>
    <p:embeddedFont>
      <p:font typeface="Garet Ultra-Bold Italics" charset="1" panose="00000000000000000000"/>
      <p:regular r:id="rId21"/>
    </p:embeddedFont>
    <p:embeddedFont>
      <p:font typeface="Garet Heavy" charset="1" panose="00000000000000000000"/>
      <p:regular r:id="rId22"/>
    </p:embeddedFont>
    <p:embeddedFont>
      <p:font typeface="Garet Heavy Italics" charset="1" panose="00000000000000000000"/>
      <p:regular r:id="rId23"/>
    </p:embeddedFont>
    <p:embeddedFont>
      <p:font typeface="Canva Sans" charset="1" panose="020B0503030501040103"/>
      <p:regular r:id="rId24"/>
    </p:embeddedFont>
    <p:embeddedFont>
      <p:font typeface="Canva Sans Bold" charset="1" panose="020B0803030501040103"/>
      <p:regular r:id="rId25"/>
    </p:embeddedFont>
    <p:embeddedFont>
      <p:font typeface="Canva Sans Italics" charset="1" panose="020B0503030501040103"/>
      <p:regular r:id="rId26"/>
    </p:embeddedFont>
    <p:embeddedFont>
      <p:font typeface="Canva Sans Bold Italics" charset="1" panose="020B0803030501040103"/>
      <p:regular r:id="rId27"/>
    </p:embeddedFont>
    <p:embeddedFont>
      <p:font typeface="Canva Sans Medium" charset="1" panose="020B0603030501040103"/>
      <p:regular r:id="rId28"/>
    </p:embeddedFont>
    <p:embeddedFont>
      <p:font typeface="Canva Sans Medium Italics" charset="1" panose="020B0603030501040103"/>
      <p:regular r:id="rId29"/>
    </p:embeddedFont>
    <p:embeddedFont>
      <p:font typeface="Poppins" charset="1" panose="00000500000000000000"/>
      <p:regular r:id="rId30"/>
    </p:embeddedFont>
    <p:embeddedFont>
      <p:font typeface="Poppins Bold" charset="1" panose="00000800000000000000"/>
      <p:regular r:id="rId31"/>
    </p:embeddedFont>
    <p:embeddedFont>
      <p:font typeface="Poppins Italics" charset="1" panose="00000500000000000000"/>
      <p:regular r:id="rId32"/>
    </p:embeddedFont>
    <p:embeddedFont>
      <p:font typeface="Poppins Bold Italics" charset="1" panose="00000800000000000000"/>
      <p:regular r:id="rId33"/>
    </p:embeddedFont>
    <p:embeddedFont>
      <p:font typeface="Poppins Thin" charset="1" panose="00000300000000000000"/>
      <p:regular r:id="rId34"/>
    </p:embeddedFont>
    <p:embeddedFont>
      <p:font typeface="Poppins Thin Italics" charset="1" panose="00000300000000000000"/>
      <p:regular r:id="rId35"/>
    </p:embeddedFont>
    <p:embeddedFont>
      <p:font typeface="Poppins Extra-Light" charset="1" panose="00000300000000000000"/>
      <p:regular r:id="rId36"/>
    </p:embeddedFont>
    <p:embeddedFont>
      <p:font typeface="Poppins Extra-Light Italics" charset="1" panose="00000300000000000000"/>
      <p:regular r:id="rId37"/>
    </p:embeddedFont>
    <p:embeddedFont>
      <p:font typeface="Poppins Light" charset="1" panose="00000400000000000000"/>
      <p:regular r:id="rId38"/>
    </p:embeddedFont>
    <p:embeddedFont>
      <p:font typeface="Poppins Light Italics" charset="1" panose="00000400000000000000"/>
      <p:regular r:id="rId39"/>
    </p:embeddedFont>
    <p:embeddedFont>
      <p:font typeface="Poppins Medium" charset="1" panose="00000600000000000000"/>
      <p:regular r:id="rId40"/>
    </p:embeddedFont>
    <p:embeddedFont>
      <p:font typeface="Poppins Medium Italics" charset="1" panose="00000600000000000000"/>
      <p:regular r:id="rId41"/>
    </p:embeddedFont>
    <p:embeddedFont>
      <p:font typeface="Poppins Semi-Bold" charset="1" panose="00000700000000000000"/>
      <p:regular r:id="rId42"/>
    </p:embeddedFont>
    <p:embeddedFont>
      <p:font typeface="Poppins Semi-Bold Italics" charset="1" panose="00000700000000000000"/>
      <p:regular r:id="rId43"/>
    </p:embeddedFont>
    <p:embeddedFont>
      <p:font typeface="Poppins Ultra-Bold" charset="1" panose="00000900000000000000"/>
      <p:regular r:id="rId44"/>
    </p:embeddedFont>
    <p:embeddedFont>
      <p:font typeface="Poppins Ultra-Bold Italics" charset="1" panose="00000900000000000000"/>
      <p:regular r:id="rId45"/>
    </p:embeddedFont>
    <p:embeddedFont>
      <p:font typeface="Poppins Heavy" charset="1" panose="00000A00000000000000"/>
      <p:regular r:id="rId46"/>
    </p:embeddedFont>
    <p:embeddedFont>
      <p:font typeface="Poppins Heavy Italics" charset="1" panose="00000A00000000000000"/>
      <p:regular r:id="rId47"/>
    </p:embeddedFont>
    <p:embeddedFont>
      <p:font typeface="Open Sans" charset="1" panose="020B0606030504020204"/>
      <p:regular r:id="rId48"/>
    </p:embeddedFont>
    <p:embeddedFont>
      <p:font typeface="Open Sans Bold" charset="1" panose="020B0806030504020204"/>
      <p:regular r:id="rId49"/>
    </p:embeddedFont>
    <p:embeddedFont>
      <p:font typeface="Open Sans Italics" charset="1" panose="020B0606030504020204"/>
      <p:regular r:id="rId50"/>
    </p:embeddedFont>
    <p:embeddedFont>
      <p:font typeface="Open Sans Bold Italics" charset="1" panose="020B0806030504020204"/>
      <p:regular r:id="rId51"/>
    </p:embeddedFont>
    <p:embeddedFont>
      <p:font typeface="Open Sans Light" charset="1" panose="020B0306030504020204"/>
      <p:regular r:id="rId52"/>
    </p:embeddedFont>
    <p:embeddedFont>
      <p:font typeface="Open Sans Light Italics" charset="1" panose="020B0306030504020204"/>
      <p:regular r:id="rId53"/>
    </p:embeddedFont>
    <p:embeddedFont>
      <p:font typeface="Open Sans Ultra-Bold" charset="1" panose="00000000000000000000"/>
      <p:regular r:id="rId54"/>
    </p:embeddedFont>
    <p:embeddedFont>
      <p:font typeface="Open Sans Ultra-Bold Italics" charset="1" panose="000000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64" Target="slides/slide9.xml" Type="http://schemas.openxmlformats.org/officeDocument/2006/relationships/slide"/><Relationship Id="rId65" Target="slides/slide10.xml" Type="http://schemas.openxmlformats.org/officeDocument/2006/relationships/slide"/><Relationship Id="rId66" Target="slides/slide11.xml" Type="http://schemas.openxmlformats.org/officeDocument/2006/relationships/slide"/><Relationship Id="rId67" Target="slides/slide12.xml" Type="http://schemas.openxmlformats.org/officeDocument/2006/relationships/slide"/><Relationship Id="rId68" Target="slides/slide13.xml" Type="http://schemas.openxmlformats.org/officeDocument/2006/relationships/slide"/><Relationship Id="rId69" Target="slides/slide14.xml" Type="http://schemas.openxmlformats.org/officeDocument/2006/relationships/slide"/><Relationship Id="rId7" Target="fonts/font7.fntdata" Type="http://schemas.openxmlformats.org/officeDocument/2006/relationships/font"/><Relationship Id="rId70" Target="slides/slide15.xml" Type="http://schemas.openxmlformats.org/officeDocument/2006/relationships/slide"/><Relationship Id="rId71" Target="slides/slide16.xml" Type="http://schemas.openxmlformats.org/officeDocument/2006/relationships/slide"/><Relationship Id="rId72" Target="slides/slide17.xml" Type="http://schemas.openxmlformats.org/officeDocument/2006/relationships/slide"/><Relationship Id="rId73" Target="slides/slide18.xml" Type="http://schemas.openxmlformats.org/officeDocument/2006/relationships/slide"/><Relationship Id="rId74" Target="slides/slide19.xml" Type="http://schemas.openxmlformats.org/officeDocument/2006/relationships/slide"/><Relationship Id="rId75" Target="slides/slide20.xml" Type="http://schemas.openxmlformats.org/officeDocument/2006/relationships/slide"/><Relationship Id="rId76" Target="slides/slide21.xml" Type="http://schemas.openxmlformats.org/officeDocument/2006/relationships/slide"/><Relationship Id="rId77" Target="slides/slide22.xml" Type="http://schemas.openxmlformats.org/officeDocument/2006/relationships/slide"/><Relationship Id="rId78" Target="slides/slide23.xml" Type="http://schemas.openxmlformats.org/officeDocument/2006/relationships/slide"/><Relationship Id="rId79" Target="slides/slide24.xml" Type="http://schemas.openxmlformats.org/officeDocument/2006/relationships/slide"/><Relationship Id="rId8" Target="fonts/font8.fntdata" Type="http://schemas.openxmlformats.org/officeDocument/2006/relationships/font"/><Relationship Id="rId80" Target="slides/slide25.xml" Type="http://schemas.openxmlformats.org/officeDocument/2006/relationships/slide"/><Relationship Id="rId81" Target="slides/slide26.xml" Type="http://schemas.openxmlformats.org/officeDocument/2006/relationships/slide"/><Relationship Id="rId82" Target="slides/slide27.xml" Type="http://schemas.openxmlformats.org/officeDocument/2006/relationships/slide"/><Relationship Id="rId83" Target="slides/slide28.xml" Type="http://schemas.openxmlformats.org/officeDocument/2006/relationships/slide"/><Relationship Id="rId84" Target="slides/slide29.xml" Type="http://schemas.openxmlformats.org/officeDocument/2006/relationships/slide"/><Relationship Id="rId85" Target="slides/slide30.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9.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2" Target="../media/image49.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4.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jpeg" Type="http://schemas.openxmlformats.org/officeDocument/2006/relationships/image"/><Relationship Id="rId3" Target="../media/image59.png" Type="http://schemas.openxmlformats.org/officeDocument/2006/relationships/image"/><Relationship Id="rId4" Target="../media/image6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62.png" Type="http://schemas.openxmlformats.org/officeDocument/2006/relationships/image"/><Relationship Id="rId4" Target="../media/image63.png" Type="http://schemas.openxmlformats.org/officeDocument/2006/relationships/image"/><Relationship Id="rId5" Target="../media/image64.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5.jpeg" Type="http://schemas.openxmlformats.org/officeDocument/2006/relationships/image"/><Relationship Id="rId3" Target="../media/image66.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71.jpe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1.svg" Type="http://schemas.openxmlformats.org/officeDocument/2006/relationships/image"/><Relationship Id="rId2" Target="../media/image75.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76.png" Type="http://schemas.openxmlformats.org/officeDocument/2006/relationships/image"/><Relationship Id="rId6" Target="../media/image77.svg" Type="http://schemas.openxmlformats.org/officeDocument/2006/relationships/image"/><Relationship Id="rId7" Target="../media/image78.png" Type="http://schemas.openxmlformats.org/officeDocument/2006/relationships/image"/><Relationship Id="rId8" Target="../media/image79.svg" Type="http://schemas.openxmlformats.org/officeDocument/2006/relationships/image"/><Relationship Id="rId9" Target="../media/image80.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https://www.linkedin.com/in/maha-messaoud-a233641b6/" TargetMode="External" Type="http://schemas.openxmlformats.org/officeDocument/2006/relationships/hyperlink"/><Relationship Id="rId13" Target="../media/image17.png" Type="http://schemas.openxmlformats.org/officeDocument/2006/relationships/image"/><Relationship Id="rId14" Target="../media/image18.svg" Type="http://schemas.openxmlformats.org/officeDocument/2006/relationships/image"/><Relationship Id="rId15" Target="https://github.com/MahaMessaoud" TargetMode="External" Type="http://schemas.openxmlformats.org/officeDocument/2006/relationships/hyperlink"/><Relationship Id="rId16" Target="https://www.linkedin.com/in/wiem-hamdoun-04bb33218/" TargetMode="External" Type="http://schemas.openxmlformats.org/officeDocument/2006/relationships/hyperlink"/><Relationship Id="rId17" Target="https://github.com/wiemhamdounn/?fbclid=IwAR2Kfyi3FbpkYcF1o80-M_G3s-Mi9GMrTEYgZN0o5tBWcjPY47PsC9PCxN8" TargetMode="External" Type="http://schemas.openxmlformats.org/officeDocument/2006/relationships/hyperlink"/><Relationship Id="rId18" Target="https://www.linkedin.com/in/ahmed-benabid-a80b47282/?fbclid=IwAR0Bzbz4wW83-VAHAPtALoKvnmdLuUckRVLze0Mrh_lr0vFNfygEw_Kdj3Y" TargetMode="External" Type="http://schemas.openxmlformats.org/officeDocument/2006/relationships/hyperlink"/><Relationship Id="rId19" Target="https://github.com/ahmeddba?fbclid=IwAR3zcsTomWtHa6N1Dn4hvLlyi4MYTwOH4sFp7s9wEJzqTo_y4G5EAfEzW4g" TargetMode="External" Type="http://schemas.openxmlformats.org/officeDocument/2006/relationships/hyperlink"/><Relationship Id="rId2" Target="../media/image7.jpeg" Type="http://schemas.openxmlformats.org/officeDocument/2006/relationships/image"/><Relationship Id="rId20" Target="https://www.linkedin.com/in/skander-chouk/?fbclid=IwAR2b2RyejBPc2XoZ2OvYmUTa-dOQidacvp6zU7LZJ5z-27G014gqGuBvALs" TargetMode="External" Type="http://schemas.openxmlformats.org/officeDocument/2006/relationships/hyperlink"/><Relationship Id="rId21" Target="https://github.com/choukskander?fbclid=IwAR1aJ5hH0ptvesnxyiwnWt_u68Tctd71121XVhEzFAI9ylQGjq6au7QYSy0" TargetMode="External" Type="http://schemas.openxmlformats.org/officeDocument/2006/relationships/hyperlink"/><Relationship Id="rId22" Target="https://www.linkedin.com/in/ben-rejeb-amine-b4918b221/?fbclid=IwAR0Xf_rd5SsEqgPkjhp6AG2y3B7SMX5EIW32xD5bc4tU4xpr8GFej1WLXSs" TargetMode="External" Type="http://schemas.openxmlformats.org/officeDocument/2006/relationships/hyperlink"/><Relationship Id="rId23" Target="https://github.com/aminebr-git?fbclid=IwAR2-FdqjXT4uCs3Mrypu5vCAb0VZKm_Wu-nuA76vcDAoPCFVHSpIKe7nhB8" TargetMode="External" Type="http://schemas.openxmlformats.org/officeDocument/2006/relationships/hyperlink"/><Relationship Id="rId24" Target="../media/image19.png" Type="http://schemas.openxmlformats.org/officeDocument/2006/relationships/image"/><Relationship Id="rId25" Target="../media/image5.pn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84.png" Type="http://schemas.openxmlformats.org/officeDocument/2006/relationships/image"/><Relationship Id="rId4" Target="../media/image85.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48.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8.png" Type="http://schemas.openxmlformats.org/officeDocument/2006/relationships/image"/><Relationship Id="rId3" Target="../media/image89.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 Id="rId7" Target="../media/image4.png" Type="http://schemas.openxmlformats.org/officeDocument/2006/relationships/image"/><Relationship Id="rId8" Target="../media/image93.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8.png" Type="http://schemas.openxmlformats.org/officeDocument/2006/relationships/image"/><Relationship Id="rId11" Target="../media/image99.svg" Type="http://schemas.openxmlformats.org/officeDocument/2006/relationships/image"/><Relationship Id="rId2" Target="../media/image88.png" Type="http://schemas.openxmlformats.org/officeDocument/2006/relationships/image"/><Relationship Id="rId3" Target="../media/image89.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94.png" Type="http://schemas.openxmlformats.org/officeDocument/2006/relationships/image"/><Relationship Id="rId7" Target="../media/image95.png" Type="http://schemas.openxmlformats.org/officeDocument/2006/relationships/image"/><Relationship Id="rId8" Target="../media/image96.svg" Type="http://schemas.openxmlformats.org/officeDocument/2006/relationships/image"/><Relationship Id="rId9" Target="../media/image97.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6.png" Type="http://schemas.openxmlformats.org/officeDocument/2006/relationships/image"/><Relationship Id="rId3" Target="../media/image87.svg" Type="http://schemas.openxmlformats.org/officeDocument/2006/relationships/image"/><Relationship Id="rId4" Target="../media/image88.png" Type="http://schemas.openxmlformats.org/officeDocument/2006/relationships/image"/><Relationship Id="rId5" Target="../media/image89.svg" Type="http://schemas.openxmlformats.org/officeDocument/2006/relationships/image"/><Relationship Id="rId6" Target="../media/image80.png" Type="http://schemas.openxmlformats.org/officeDocument/2006/relationships/image"/><Relationship Id="rId7" Target="../media/image81.svg" Type="http://schemas.openxmlformats.org/officeDocument/2006/relationships/image"/><Relationship Id="rId8" Target="../media/image48.pn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0.png" Type="http://schemas.openxmlformats.org/officeDocument/2006/relationships/image"/><Relationship Id="rId3" Target="../media/image101.png" Type="http://schemas.openxmlformats.org/officeDocument/2006/relationships/image"/><Relationship Id="rId4" Target="../media/image102.png" Type="http://schemas.openxmlformats.org/officeDocument/2006/relationships/image"/><Relationship Id="rId5" Target="../media/image103.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4.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5.jpeg" Type="http://schemas.openxmlformats.org/officeDocument/2006/relationships/image"/><Relationship Id="rId3" Target="../media/image106.png" Type="http://schemas.openxmlformats.org/officeDocument/2006/relationships/image"/><Relationship Id="rId4" Target="../media/image107.sv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108.png" Type="http://schemas.openxmlformats.org/officeDocument/2006/relationships/image"/><Relationship Id="rId4" Target="../media/image109.svg" Type="http://schemas.openxmlformats.org/officeDocument/2006/relationships/image"/><Relationship Id="rId5" Target="../media/image86.png" Type="http://schemas.openxmlformats.org/officeDocument/2006/relationships/image"/><Relationship Id="rId6" Target="../media/image87.svg" Type="http://schemas.openxmlformats.org/officeDocument/2006/relationships/image"/><Relationship Id="rId7" Target="../media/image26.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10.png" Type="http://schemas.openxmlformats.org/officeDocument/2006/relationships/image"/><Relationship Id="rId4" Target="../media/image111.svg" Type="http://schemas.openxmlformats.org/officeDocument/2006/relationships/image"/><Relationship Id="rId5" Target="../media/image112.png" Type="http://schemas.openxmlformats.org/officeDocument/2006/relationships/image"/><Relationship Id="rId6" Target="../media/image11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4.jpeg" Type="http://schemas.openxmlformats.org/officeDocument/2006/relationships/image"/><Relationship Id="rId3" Target="../media/image86.png" Type="http://schemas.openxmlformats.org/officeDocument/2006/relationships/image"/><Relationship Id="rId4" Target="../media/image8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1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46.png" Type="http://schemas.openxmlformats.org/officeDocument/2006/relationships/image"/><Relationship Id="rId5" Target="../media/image47.svg" Type="http://schemas.openxmlformats.org/officeDocument/2006/relationships/image"/><Relationship Id="rId6" Target="../media/image4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6477" y="3320830"/>
            <a:ext cx="9082823" cy="7628740"/>
            <a:chOff x="0" y="0"/>
            <a:chExt cx="792880" cy="665946"/>
          </a:xfrm>
        </p:grpSpPr>
        <p:sp>
          <p:nvSpPr>
            <p:cNvPr name="Freeform 3" id="3"/>
            <p:cNvSpPr/>
            <p:nvPr/>
          </p:nvSpPr>
          <p:spPr>
            <a:xfrm flipH="false" flipV="false" rot="0">
              <a:off x="0" y="0"/>
              <a:ext cx="792880" cy="665946"/>
            </a:xfrm>
            <a:custGeom>
              <a:avLst/>
              <a:gdLst/>
              <a:ahLst/>
              <a:cxnLst/>
              <a:rect r="r" b="b" t="t" l="l"/>
              <a:pathLst>
                <a:path h="665946" w="792880">
                  <a:moveTo>
                    <a:pt x="264436" y="19070"/>
                  </a:moveTo>
                  <a:cubicBezTo>
                    <a:pt x="304954" y="7556"/>
                    <a:pt x="351298" y="0"/>
                    <a:pt x="396653" y="0"/>
                  </a:cubicBezTo>
                  <a:cubicBezTo>
                    <a:pt x="442011" y="0"/>
                    <a:pt x="485656" y="6476"/>
                    <a:pt x="525876" y="17990"/>
                  </a:cubicBezTo>
                  <a:cubicBezTo>
                    <a:pt x="526733" y="18350"/>
                    <a:pt x="527588" y="18350"/>
                    <a:pt x="528444" y="18710"/>
                  </a:cubicBezTo>
                  <a:cubicBezTo>
                    <a:pt x="679489" y="64765"/>
                    <a:pt x="790740" y="186379"/>
                    <a:pt x="792880" y="325240"/>
                  </a:cubicBezTo>
                  <a:lnTo>
                    <a:pt x="792880" y="665946"/>
                  </a:lnTo>
                  <a:lnTo>
                    <a:pt x="0" y="665946"/>
                  </a:lnTo>
                  <a:lnTo>
                    <a:pt x="0" y="325493"/>
                  </a:lnTo>
                  <a:cubicBezTo>
                    <a:pt x="2139" y="185660"/>
                    <a:pt x="111679" y="64045"/>
                    <a:pt x="264436" y="19070"/>
                  </a:cubicBezTo>
                  <a:close/>
                </a:path>
              </a:pathLst>
            </a:custGeom>
            <a:solidFill>
              <a:srgbClr val="0BA8F1"/>
            </a:solidFill>
          </p:spPr>
        </p:sp>
        <p:sp>
          <p:nvSpPr>
            <p:cNvPr name="TextBox 4" id="4"/>
            <p:cNvSpPr txBox="true"/>
            <p:nvPr/>
          </p:nvSpPr>
          <p:spPr>
            <a:xfrm>
              <a:off x="0" y="88900"/>
              <a:ext cx="792880" cy="57704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29303" y="1028700"/>
            <a:ext cx="8542976" cy="10339457"/>
          </a:xfrm>
          <a:custGeom>
            <a:avLst/>
            <a:gdLst/>
            <a:ahLst/>
            <a:cxnLst/>
            <a:rect r="r" b="b" t="t" l="l"/>
            <a:pathLst>
              <a:path h="10339457" w="8542976">
                <a:moveTo>
                  <a:pt x="0" y="0"/>
                </a:moveTo>
                <a:lnTo>
                  <a:pt x="8542976" y="0"/>
                </a:lnTo>
                <a:lnTo>
                  <a:pt x="8542976" y="10339457"/>
                </a:lnTo>
                <a:lnTo>
                  <a:pt x="0" y="10339457"/>
                </a:lnTo>
                <a:lnTo>
                  <a:pt x="0" y="0"/>
                </a:lnTo>
                <a:close/>
              </a:path>
            </a:pathLst>
          </a:custGeom>
          <a:blipFill>
            <a:blip r:embed="rId2"/>
            <a:stretch>
              <a:fillRect l="0" t="0" r="0" b="0"/>
            </a:stretch>
          </a:blipFill>
        </p:spPr>
      </p:sp>
      <p:grpSp>
        <p:nvGrpSpPr>
          <p:cNvPr name="Group 6" id="6"/>
          <p:cNvGrpSpPr/>
          <p:nvPr/>
        </p:nvGrpSpPr>
        <p:grpSpPr>
          <a:xfrm rot="-5400000">
            <a:off x="-1703037" y="-1666875"/>
            <a:ext cx="3757522" cy="375752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0800000">
            <a:off x="4818965" y="9378729"/>
            <a:ext cx="3141681" cy="31416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15531429" y="3895797"/>
            <a:ext cx="1727871" cy="17278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10800000">
            <a:off x="1028700" y="1028700"/>
            <a:ext cx="5361106" cy="1061947"/>
            <a:chOff x="0" y="0"/>
            <a:chExt cx="2051660" cy="406400"/>
          </a:xfrm>
        </p:grpSpPr>
        <p:sp>
          <p:nvSpPr>
            <p:cNvPr name="Freeform 16" id="1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17" id="1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15918450" y="4376551"/>
            <a:ext cx="953829" cy="1035363"/>
          </a:xfrm>
          <a:custGeom>
            <a:avLst/>
            <a:gdLst/>
            <a:ahLst/>
            <a:cxnLst/>
            <a:rect r="r" b="b" t="t" l="l"/>
            <a:pathLst>
              <a:path h="1035363" w="953829">
                <a:moveTo>
                  <a:pt x="0" y="0"/>
                </a:moveTo>
                <a:lnTo>
                  <a:pt x="953829" y="0"/>
                </a:lnTo>
                <a:lnTo>
                  <a:pt x="953829" y="1035363"/>
                </a:lnTo>
                <a:lnTo>
                  <a:pt x="0" y="1035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9" id="19"/>
          <p:cNvSpPr/>
          <p:nvPr/>
        </p:nvSpPr>
        <p:spPr>
          <a:xfrm flipH="false" flipV="false" rot="0">
            <a:off x="15041927" y="452315"/>
            <a:ext cx="2706876" cy="2214716"/>
          </a:xfrm>
          <a:custGeom>
            <a:avLst/>
            <a:gdLst/>
            <a:ahLst/>
            <a:cxnLst/>
            <a:rect r="r" b="b" t="t" l="l"/>
            <a:pathLst>
              <a:path h="2214716" w="2706876">
                <a:moveTo>
                  <a:pt x="0" y="0"/>
                </a:moveTo>
                <a:lnTo>
                  <a:pt x="2706875" y="0"/>
                </a:lnTo>
                <a:lnTo>
                  <a:pt x="2706875" y="2214717"/>
                </a:lnTo>
                <a:lnTo>
                  <a:pt x="0" y="2214717"/>
                </a:lnTo>
                <a:lnTo>
                  <a:pt x="0" y="0"/>
                </a:lnTo>
                <a:close/>
              </a:path>
            </a:pathLst>
          </a:custGeom>
          <a:blipFill>
            <a:blip r:embed="rId5"/>
            <a:stretch>
              <a:fillRect l="0" t="0" r="0" b="0"/>
            </a:stretch>
          </a:blipFill>
        </p:spPr>
      </p:sp>
      <p:sp>
        <p:nvSpPr>
          <p:cNvPr name="Freeform 20" id="20"/>
          <p:cNvSpPr/>
          <p:nvPr/>
        </p:nvSpPr>
        <p:spPr>
          <a:xfrm flipH="false" flipV="false" rot="0">
            <a:off x="1028700" y="8288038"/>
            <a:ext cx="1836274" cy="1836274"/>
          </a:xfrm>
          <a:custGeom>
            <a:avLst/>
            <a:gdLst/>
            <a:ahLst/>
            <a:cxnLst/>
            <a:rect r="r" b="b" t="t" l="l"/>
            <a:pathLst>
              <a:path h="1836274" w="1836274">
                <a:moveTo>
                  <a:pt x="0" y="0"/>
                </a:moveTo>
                <a:lnTo>
                  <a:pt x="1836274" y="0"/>
                </a:lnTo>
                <a:lnTo>
                  <a:pt x="1836274" y="1836274"/>
                </a:lnTo>
                <a:lnTo>
                  <a:pt x="0" y="1836274"/>
                </a:lnTo>
                <a:lnTo>
                  <a:pt x="0" y="0"/>
                </a:lnTo>
                <a:close/>
              </a:path>
            </a:pathLst>
          </a:custGeom>
          <a:blipFill>
            <a:blip r:embed="rId6"/>
            <a:stretch>
              <a:fillRect l="0" t="0" r="0" b="0"/>
            </a:stretch>
          </a:blipFill>
        </p:spPr>
      </p:sp>
      <p:sp>
        <p:nvSpPr>
          <p:cNvPr name="Freeform 21" id="21"/>
          <p:cNvSpPr/>
          <p:nvPr/>
        </p:nvSpPr>
        <p:spPr>
          <a:xfrm flipH="false" flipV="false" rot="0">
            <a:off x="2912796" y="8658972"/>
            <a:ext cx="2293765" cy="1156611"/>
          </a:xfrm>
          <a:custGeom>
            <a:avLst/>
            <a:gdLst/>
            <a:ahLst/>
            <a:cxnLst/>
            <a:rect r="r" b="b" t="t" l="l"/>
            <a:pathLst>
              <a:path h="1156611" w="2293765">
                <a:moveTo>
                  <a:pt x="0" y="0"/>
                </a:moveTo>
                <a:lnTo>
                  <a:pt x="2293765" y="0"/>
                </a:lnTo>
                <a:lnTo>
                  <a:pt x="2293765" y="1156611"/>
                </a:lnTo>
                <a:lnTo>
                  <a:pt x="0" y="1156611"/>
                </a:lnTo>
                <a:lnTo>
                  <a:pt x="0" y="0"/>
                </a:lnTo>
                <a:close/>
              </a:path>
            </a:pathLst>
          </a:custGeom>
          <a:blipFill>
            <a:blip r:embed="rId7"/>
            <a:stretch>
              <a:fillRect l="0" t="-16105" r="0" b="-16105"/>
            </a:stretch>
          </a:blipFill>
        </p:spPr>
      </p:sp>
      <p:sp>
        <p:nvSpPr>
          <p:cNvPr name="TextBox 22" id="22"/>
          <p:cNvSpPr txBox="true"/>
          <p:nvPr/>
        </p:nvSpPr>
        <p:spPr>
          <a:xfrm rot="0">
            <a:off x="551474" y="4262777"/>
            <a:ext cx="6925136" cy="1781935"/>
          </a:xfrm>
          <a:prstGeom prst="rect">
            <a:avLst/>
          </a:prstGeom>
        </p:spPr>
        <p:txBody>
          <a:bodyPr anchor="t" rtlCol="false" tIns="0" lIns="0" bIns="0" rIns="0">
            <a:spAutoFit/>
          </a:bodyPr>
          <a:lstStyle/>
          <a:p>
            <a:pPr algn="ctr">
              <a:lnSpc>
                <a:spcPts val="3654"/>
              </a:lnSpc>
            </a:pPr>
          </a:p>
          <a:p>
            <a:pPr algn="ctr">
              <a:lnSpc>
                <a:spcPts val="3654"/>
              </a:lnSpc>
            </a:pPr>
            <a:r>
              <a:rPr lang="en-US" sz="1800" spc="-14">
                <a:solidFill>
                  <a:srgbClr val="042BBA"/>
                </a:solidFill>
                <a:latin typeface="Garet"/>
              </a:rPr>
              <a:t>Creation and Management Platform</a:t>
            </a:r>
          </a:p>
          <a:p>
            <a:pPr algn="ctr">
              <a:lnSpc>
                <a:spcPts val="3654"/>
              </a:lnSpc>
            </a:pPr>
            <a:r>
              <a:rPr lang="en-US" sz="1800" spc="-14">
                <a:solidFill>
                  <a:srgbClr val="042BBA"/>
                </a:solidFill>
                <a:latin typeface="Garet"/>
              </a:rPr>
              <a:t>Collaborative Medical Data Collection Projects</a:t>
            </a:r>
          </a:p>
          <a:p>
            <a:pPr algn="ctr">
              <a:lnSpc>
                <a:spcPts val="3654"/>
              </a:lnSpc>
            </a:pPr>
            <a:r>
              <a:rPr lang="en-US" sz="1800" spc="-14">
                <a:solidFill>
                  <a:srgbClr val="042BBA"/>
                </a:solidFill>
                <a:latin typeface="Garet"/>
              </a:rPr>
              <a:t>Multimodal</a:t>
            </a:r>
          </a:p>
        </p:txBody>
      </p:sp>
      <p:sp>
        <p:nvSpPr>
          <p:cNvPr name="TextBox 23" id="23"/>
          <p:cNvSpPr txBox="true"/>
          <p:nvPr/>
        </p:nvSpPr>
        <p:spPr>
          <a:xfrm rot="0">
            <a:off x="551474" y="2711871"/>
            <a:ext cx="8592526" cy="1521325"/>
          </a:xfrm>
          <a:prstGeom prst="rect">
            <a:avLst/>
          </a:prstGeom>
        </p:spPr>
        <p:txBody>
          <a:bodyPr anchor="t" rtlCol="false" tIns="0" lIns="0" bIns="0" rIns="0">
            <a:spAutoFit/>
          </a:bodyPr>
          <a:lstStyle/>
          <a:p>
            <a:pPr>
              <a:lnSpc>
                <a:spcPts val="10674"/>
              </a:lnSpc>
            </a:pPr>
            <a:r>
              <a:rPr lang="en-US" sz="10674">
                <a:solidFill>
                  <a:srgbClr val="000000"/>
                </a:solidFill>
                <a:latin typeface="Poppins Bold"/>
              </a:rPr>
              <a:t>MediColGes</a:t>
            </a:r>
          </a:p>
        </p:txBody>
      </p:sp>
      <p:sp>
        <p:nvSpPr>
          <p:cNvPr name="TextBox 24" id="24"/>
          <p:cNvSpPr txBox="true"/>
          <p:nvPr/>
        </p:nvSpPr>
        <p:spPr>
          <a:xfrm rot="0">
            <a:off x="1519521" y="1376196"/>
            <a:ext cx="4379465"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PIWEB</a:t>
            </a:r>
          </a:p>
          <a:p>
            <a:pPr algn="ctr">
              <a:lnSpc>
                <a:spcPts val="3200"/>
              </a:lnSpc>
            </a:pPr>
          </a:p>
        </p:txBody>
      </p:sp>
      <p:sp>
        <p:nvSpPr>
          <p:cNvPr name="TextBox 25" id="25"/>
          <p:cNvSpPr txBox="true"/>
          <p:nvPr/>
        </p:nvSpPr>
        <p:spPr>
          <a:xfrm rot="0">
            <a:off x="1028700" y="7504643"/>
            <a:ext cx="2254442" cy="263374"/>
          </a:xfrm>
          <a:prstGeom prst="rect">
            <a:avLst/>
          </a:prstGeom>
        </p:spPr>
        <p:txBody>
          <a:bodyPr anchor="t" rtlCol="false" tIns="0" lIns="0" bIns="0" rIns="0">
            <a:spAutoFit/>
          </a:bodyPr>
          <a:lstStyle/>
          <a:p>
            <a:pPr>
              <a:lnSpc>
                <a:spcPts val="2185"/>
              </a:lnSpc>
              <a:spcBef>
                <a:spcPct val="0"/>
              </a:spcBef>
            </a:pPr>
            <a:r>
              <a:rPr lang="en-US" sz="1561" spc="78">
                <a:solidFill>
                  <a:srgbClr val="000000"/>
                </a:solidFill>
                <a:latin typeface="Garet Bold"/>
              </a:rPr>
              <a:t>Presentation by</a:t>
            </a:r>
          </a:p>
        </p:txBody>
      </p:sp>
      <p:sp>
        <p:nvSpPr>
          <p:cNvPr name="TextBox 26" id="26"/>
          <p:cNvSpPr txBox="true"/>
          <p:nvPr/>
        </p:nvSpPr>
        <p:spPr>
          <a:xfrm rot="0">
            <a:off x="1028700" y="7777378"/>
            <a:ext cx="2539606" cy="357719"/>
          </a:xfrm>
          <a:prstGeom prst="rect">
            <a:avLst/>
          </a:prstGeom>
        </p:spPr>
        <p:txBody>
          <a:bodyPr anchor="t" rtlCol="false" tIns="0" lIns="0" bIns="0" rIns="0">
            <a:spAutoFit/>
          </a:bodyPr>
          <a:lstStyle/>
          <a:p>
            <a:pPr>
              <a:lnSpc>
                <a:spcPts val="2858"/>
              </a:lnSpc>
              <a:spcBef>
                <a:spcPct val="0"/>
              </a:spcBef>
            </a:pPr>
            <a:r>
              <a:rPr lang="en-US" sz="2041" spc="102">
                <a:solidFill>
                  <a:srgbClr val="0BA8F1"/>
                </a:solidFill>
                <a:latin typeface="Garet Bold"/>
              </a:rPr>
              <a:t>NINJA’SCODE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839906" y="-2590002"/>
            <a:ext cx="5955147" cy="595514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3993853" y="3222026"/>
            <a:ext cx="5841163" cy="58411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893269" y="2060006"/>
            <a:ext cx="1303670" cy="13036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45104" y="8278513"/>
            <a:ext cx="8974767" cy="1382261"/>
            <a:chOff x="0" y="0"/>
            <a:chExt cx="803130" cy="123695"/>
          </a:xfrm>
        </p:grpSpPr>
        <p:sp>
          <p:nvSpPr>
            <p:cNvPr name="Freeform 12" id="12"/>
            <p:cNvSpPr/>
            <p:nvPr/>
          </p:nvSpPr>
          <p:spPr>
            <a:xfrm flipH="false" flipV="false" rot="0">
              <a:off x="0" y="0"/>
              <a:ext cx="803130" cy="123695"/>
            </a:xfrm>
            <a:custGeom>
              <a:avLst/>
              <a:gdLst/>
              <a:ahLst/>
              <a:cxnLst/>
              <a:rect r="r" b="b" t="t" l="l"/>
              <a:pathLst>
                <a:path h="123695" w="803130">
                  <a:moveTo>
                    <a:pt x="41406" y="0"/>
                  </a:moveTo>
                  <a:lnTo>
                    <a:pt x="761724" y="0"/>
                  </a:lnTo>
                  <a:cubicBezTo>
                    <a:pt x="784592" y="0"/>
                    <a:pt x="803130" y="18538"/>
                    <a:pt x="803130" y="41406"/>
                  </a:cubicBezTo>
                  <a:lnTo>
                    <a:pt x="803130" y="82289"/>
                  </a:lnTo>
                  <a:cubicBezTo>
                    <a:pt x="803130" y="105157"/>
                    <a:pt x="784592" y="123695"/>
                    <a:pt x="761724" y="123695"/>
                  </a:cubicBezTo>
                  <a:lnTo>
                    <a:pt x="41406" y="123695"/>
                  </a:lnTo>
                  <a:cubicBezTo>
                    <a:pt x="18538" y="123695"/>
                    <a:pt x="0" y="105157"/>
                    <a:pt x="0" y="82289"/>
                  </a:cubicBezTo>
                  <a:lnTo>
                    <a:pt x="0" y="41406"/>
                  </a:lnTo>
                  <a:cubicBezTo>
                    <a:pt x="0" y="18538"/>
                    <a:pt x="18538" y="0"/>
                    <a:pt x="41406" y="0"/>
                  </a:cubicBezTo>
                  <a:close/>
                </a:path>
              </a:pathLst>
            </a:custGeom>
            <a:gradFill rotWithShape="true">
              <a:gsLst>
                <a:gs pos="0">
                  <a:srgbClr val="5DE0E6">
                    <a:alpha val="17000"/>
                  </a:srgbClr>
                </a:gs>
                <a:gs pos="100000">
                  <a:srgbClr val="004AAD">
                    <a:alpha val="17000"/>
                  </a:srgbClr>
                </a:gs>
              </a:gsLst>
              <a:lin ang="0"/>
            </a:gradFill>
          </p:spPr>
        </p:sp>
        <p:sp>
          <p:nvSpPr>
            <p:cNvPr name="TextBox 13" id="13"/>
            <p:cNvSpPr txBox="true"/>
            <p:nvPr/>
          </p:nvSpPr>
          <p:spPr>
            <a:xfrm>
              <a:off x="0" y="-38100"/>
              <a:ext cx="803130" cy="16179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40172" y="4714887"/>
            <a:ext cx="12143909" cy="3125476"/>
            <a:chOff x="0" y="0"/>
            <a:chExt cx="1107936" cy="285149"/>
          </a:xfrm>
        </p:grpSpPr>
        <p:sp>
          <p:nvSpPr>
            <p:cNvPr name="Freeform 15" id="15"/>
            <p:cNvSpPr/>
            <p:nvPr/>
          </p:nvSpPr>
          <p:spPr>
            <a:xfrm flipH="false" flipV="false" rot="0">
              <a:off x="0" y="0"/>
              <a:ext cx="1107936" cy="285149"/>
            </a:xfrm>
            <a:custGeom>
              <a:avLst/>
              <a:gdLst/>
              <a:ahLst/>
              <a:cxnLst/>
              <a:rect r="r" b="b" t="t" l="l"/>
              <a:pathLst>
                <a:path h="285149" w="1107936">
                  <a:moveTo>
                    <a:pt x="30601" y="0"/>
                  </a:moveTo>
                  <a:lnTo>
                    <a:pt x="1077335" y="0"/>
                  </a:lnTo>
                  <a:cubicBezTo>
                    <a:pt x="1094235" y="0"/>
                    <a:pt x="1107936" y="13700"/>
                    <a:pt x="1107936" y="30601"/>
                  </a:cubicBezTo>
                  <a:lnTo>
                    <a:pt x="1107936" y="254549"/>
                  </a:lnTo>
                  <a:cubicBezTo>
                    <a:pt x="1107936" y="262664"/>
                    <a:pt x="1104712" y="270448"/>
                    <a:pt x="1098973" y="276186"/>
                  </a:cubicBezTo>
                  <a:cubicBezTo>
                    <a:pt x="1093234" y="281925"/>
                    <a:pt x="1085451" y="285149"/>
                    <a:pt x="1077335" y="285149"/>
                  </a:cubicBezTo>
                  <a:lnTo>
                    <a:pt x="30601" y="285149"/>
                  </a:lnTo>
                  <a:cubicBezTo>
                    <a:pt x="13700" y="285149"/>
                    <a:pt x="0" y="271449"/>
                    <a:pt x="0" y="254549"/>
                  </a:cubicBezTo>
                  <a:lnTo>
                    <a:pt x="0" y="30601"/>
                  </a:lnTo>
                  <a:cubicBezTo>
                    <a:pt x="0" y="13700"/>
                    <a:pt x="13700" y="0"/>
                    <a:pt x="30601" y="0"/>
                  </a:cubicBezTo>
                  <a:close/>
                </a:path>
              </a:pathLst>
            </a:custGeom>
            <a:solidFill>
              <a:srgbClr val="0BA8F1"/>
            </a:solidFill>
          </p:spPr>
        </p:sp>
        <p:sp>
          <p:nvSpPr>
            <p:cNvPr name="TextBox 16" id="16"/>
            <p:cNvSpPr txBox="true"/>
            <p:nvPr/>
          </p:nvSpPr>
          <p:spPr>
            <a:xfrm>
              <a:off x="0" y="-38100"/>
              <a:ext cx="1107936" cy="323249"/>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10800000">
            <a:off x="893269" y="5253551"/>
            <a:ext cx="1303670" cy="130367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6E8E6">
                    <a:alpha val="100000"/>
                  </a:srgbClr>
                </a:gs>
                <a:gs pos="100000">
                  <a:srgbClr val="4DBABB">
                    <a:alpha val="100000"/>
                  </a:srgbClr>
                </a:gs>
              </a:gsLst>
              <a:path path="circle">
                <a:fillToRect l="0" r="100000" t="0" b="100000"/>
              </a:path>
              <a:tileRect r="0" l="-100000" b="0" t="-10000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1810206" y="4009709"/>
            <a:ext cx="5782469" cy="7335056"/>
          </a:xfrm>
          <a:custGeom>
            <a:avLst/>
            <a:gdLst/>
            <a:ahLst/>
            <a:cxnLst/>
            <a:rect r="r" b="b" t="t" l="l"/>
            <a:pathLst>
              <a:path h="7335056" w="5782469">
                <a:moveTo>
                  <a:pt x="0" y="0"/>
                </a:moveTo>
                <a:lnTo>
                  <a:pt x="5782469" y="0"/>
                </a:lnTo>
                <a:lnTo>
                  <a:pt x="5782469" y="7335056"/>
                </a:lnTo>
                <a:lnTo>
                  <a:pt x="0" y="7335056"/>
                </a:lnTo>
                <a:lnTo>
                  <a:pt x="0" y="0"/>
                </a:lnTo>
                <a:close/>
              </a:path>
            </a:pathLst>
          </a:custGeom>
          <a:blipFill>
            <a:blip r:embed="rId2"/>
            <a:stretch>
              <a:fillRect l="0" t="0" r="0" b="0"/>
            </a:stretch>
          </a:blipFill>
        </p:spPr>
      </p:sp>
      <p:sp>
        <p:nvSpPr>
          <p:cNvPr name="Freeform 21" id="21"/>
          <p:cNvSpPr/>
          <p:nvPr/>
        </p:nvSpPr>
        <p:spPr>
          <a:xfrm flipH="false" flipV="false" rot="0">
            <a:off x="434296" y="483297"/>
            <a:ext cx="1253797" cy="1330289"/>
          </a:xfrm>
          <a:custGeom>
            <a:avLst/>
            <a:gdLst/>
            <a:ahLst/>
            <a:cxnLst/>
            <a:rect r="r" b="b" t="t" l="l"/>
            <a:pathLst>
              <a:path h="1330289" w="1253797">
                <a:moveTo>
                  <a:pt x="0" y="0"/>
                </a:moveTo>
                <a:lnTo>
                  <a:pt x="1253797" y="0"/>
                </a:lnTo>
                <a:lnTo>
                  <a:pt x="1253797" y="1330289"/>
                </a:lnTo>
                <a:lnTo>
                  <a:pt x="0" y="13302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2" id="22"/>
          <p:cNvSpPr/>
          <p:nvPr/>
        </p:nvSpPr>
        <p:spPr>
          <a:xfrm flipH="false" flipV="false" rot="0">
            <a:off x="16191755" y="5899814"/>
            <a:ext cx="1400920" cy="1442389"/>
          </a:xfrm>
          <a:custGeom>
            <a:avLst/>
            <a:gdLst/>
            <a:ahLst/>
            <a:cxnLst/>
            <a:rect r="r" b="b" t="t" l="l"/>
            <a:pathLst>
              <a:path h="1442389" w="1400920">
                <a:moveTo>
                  <a:pt x="0" y="0"/>
                </a:moveTo>
                <a:lnTo>
                  <a:pt x="1400920" y="0"/>
                </a:lnTo>
                <a:lnTo>
                  <a:pt x="1400920" y="1442389"/>
                </a:lnTo>
                <a:lnTo>
                  <a:pt x="0" y="1442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3" id="23"/>
          <p:cNvSpPr txBox="true"/>
          <p:nvPr/>
        </p:nvSpPr>
        <p:spPr>
          <a:xfrm rot="0">
            <a:off x="0" y="770614"/>
            <a:ext cx="17346959" cy="869954"/>
          </a:xfrm>
          <a:prstGeom prst="rect">
            <a:avLst/>
          </a:prstGeom>
        </p:spPr>
        <p:txBody>
          <a:bodyPr anchor="t" rtlCol="false" tIns="0" lIns="0" bIns="0" rIns="0">
            <a:spAutoFit/>
          </a:bodyPr>
          <a:lstStyle/>
          <a:p>
            <a:pPr algn="ctr">
              <a:lnSpc>
                <a:spcPts val="6500"/>
              </a:lnSpc>
            </a:pPr>
            <a:r>
              <a:rPr lang="en-US" sz="6500">
                <a:solidFill>
                  <a:srgbClr val="000000"/>
                </a:solidFill>
                <a:latin typeface="Garet Bold"/>
              </a:rPr>
              <a:t>Added value and innovation</a:t>
            </a:r>
          </a:p>
        </p:txBody>
      </p:sp>
      <p:sp>
        <p:nvSpPr>
          <p:cNvPr name="TextBox 24" id="24"/>
          <p:cNvSpPr txBox="true"/>
          <p:nvPr/>
        </p:nvSpPr>
        <p:spPr>
          <a:xfrm rot="0">
            <a:off x="2523404" y="2787138"/>
            <a:ext cx="7632804" cy="1038554"/>
          </a:xfrm>
          <a:prstGeom prst="rect">
            <a:avLst/>
          </a:prstGeom>
        </p:spPr>
        <p:txBody>
          <a:bodyPr anchor="t" rtlCol="false" tIns="0" lIns="0" bIns="0" rIns="0">
            <a:spAutoFit/>
          </a:bodyPr>
          <a:lstStyle/>
          <a:p>
            <a:pPr>
              <a:lnSpc>
                <a:spcPts val="4396"/>
              </a:lnSpc>
            </a:pPr>
            <a:r>
              <a:rPr lang="en-US" sz="2165" spc="-17">
                <a:solidFill>
                  <a:srgbClr val="000000"/>
                </a:solidFill>
                <a:latin typeface="Garet"/>
              </a:rPr>
              <a:t>Advanced collaboration features, such as Chat and real-time document sharing. </a:t>
            </a:r>
          </a:p>
        </p:txBody>
      </p:sp>
      <p:sp>
        <p:nvSpPr>
          <p:cNvPr name="TextBox 25" id="25"/>
          <p:cNvSpPr txBox="true"/>
          <p:nvPr/>
        </p:nvSpPr>
        <p:spPr>
          <a:xfrm rot="0">
            <a:off x="2523404" y="5743461"/>
            <a:ext cx="7632804" cy="1038554"/>
          </a:xfrm>
          <a:prstGeom prst="rect">
            <a:avLst/>
          </a:prstGeom>
        </p:spPr>
        <p:txBody>
          <a:bodyPr anchor="t" rtlCol="false" tIns="0" lIns="0" bIns="0" rIns="0">
            <a:spAutoFit/>
          </a:bodyPr>
          <a:lstStyle/>
          <a:p>
            <a:pPr>
              <a:lnSpc>
                <a:spcPts val="4396"/>
              </a:lnSpc>
            </a:pPr>
            <a:r>
              <a:rPr lang="en-US" sz="2165" spc="-17">
                <a:solidFill>
                  <a:srgbClr val="000000"/>
                </a:solidFill>
                <a:latin typeface="Garet"/>
              </a:rPr>
              <a:t>Enhanced security and privacy features, in compliance with applicable standards and regulations</a:t>
            </a:r>
          </a:p>
        </p:txBody>
      </p:sp>
      <p:sp>
        <p:nvSpPr>
          <p:cNvPr name="TextBox 26" id="26"/>
          <p:cNvSpPr txBox="true"/>
          <p:nvPr/>
        </p:nvSpPr>
        <p:spPr>
          <a:xfrm rot="0">
            <a:off x="1242899" y="2491509"/>
            <a:ext cx="604411" cy="478862"/>
          </a:xfrm>
          <a:prstGeom prst="rect">
            <a:avLst/>
          </a:prstGeom>
        </p:spPr>
        <p:txBody>
          <a:bodyPr anchor="t" rtlCol="false" tIns="0" lIns="0" bIns="0" rIns="0">
            <a:spAutoFit/>
          </a:bodyPr>
          <a:lstStyle/>
          <a:p>
            <a:pPr algn="ctr">
              <a:lnSpc>
                <a:spcPts val="3433"/>
              </a:lnSpc>
            </a:pPr>
            <a:r>
              <a:rPr lang="en-US" sz="3433">
                <a:solidFill>
                  <a:srgbClr val="000000"/>
                </a:solidFill>
                <a:latin typeface="Poppins Bold"/>
              </a:rPr>
              <a:t>3</a:t>
            </a:r>
          </a:p>
        </p:txBody>
      </p:sp>
      <p:sp>
        <p:nvSpPr>
          <p:cNvPr name="TextBox 27" id="27"/>
          <p:cNvSpPr txBox="true"/>
          <p:nvPr/>
        </p:nvSpPr>
        <p:spPr>
          <a:xfrm rot="0">
            <a:off x="1242899" y="5685054"/>
            <a:ext cx="604411" cy="478862"/>
          </a:xfrm>
          <a:prstGeom prst="rect">
            <a:avLst/>
          </a:prstGeom>
        </p:spPr>
        <p:txBody>
          <a:bodyPr anchor="t" rtlCol="false" tIns="0" lIns="0" bIns="0" rIns="0">
            <a:spAutoFit/>
          </a:bodyPr>
          <a:lstStyle/>
          <a:p>
            <a:pPr algn="ctr">
              <a:lnSpc>
                <a:spcPts val="3433"/>
              </a:lnSpc>
            </a:pPr>
            <a:r>
              <a:rPr lang="en-US" sz="3433">
                <a:solidFill>
                  <a:srgbClr val="000000"/>
                </a:solidFill>
                <a:latin typeface="Poppins Bold"/>
              </a:rPr>
              <a:t>4</a:t>
            </a:r>
          </a:p>
        </p:txBody>
      </p:sp>
      <p:sp>
        <p:nvSpPr>
          <p:cNvPr name="TextBox 28" id="28"/>
          <p:cNvSpPr txBox="true"/>
          <p:nvPr/>
        </p:nvSpPr>
        <p:spPr>
          <a:xfrm rot="0">
            <a:off x="2523404" y="2286334"/>
            <a:ext cx="5246640" cy="391299"/>
          </a:xfrm>
          <a:prstGeom prst="rect">
            <a:avLst/>
          </a:prstGeom>
        </p:spPr>
        <p:txBody>
          <a:bodyPr anchor="t" rtlCol="false" tIns="0" lIns="0" bIns="0" rIns="0">
            <a:spAutoFit/>
          </a:bodyPr>
          <a:lstStyle/>
          <a:p>
            <a:pPr>
              <a:lnSpc>
                <a:spcPts val="2942"/>
              </a:lnSpc>
            </a:pPr>
            <a:r>
              <a:rPr lang="en-US" sz="2942">
                <a:solidFill>
                  <a:srgbClr val="000000"/>
                </a:solidFill>
                <a:latin typeface="Garet Bold"/>
              </a:rPr>
              <a:t>Strategy 3</a:t>
            </a:r>
          </a:p>
        </p:txBody>
      </p:sp>
      <p:sp>
        <p:nvSpPr>
          <p:cNvPr name="TextBox 29" id="29"/>
          <p:cNvSpPr txBox="true"/>
          <p:nvPr/>
        </p:nvSpPr>
        <p:spPr>
          <a:xfrm rot="0">
            <a:off x="2523404" y="5310701"/>
            <a:ext cx="5246640" cy="391299"/>
          </a:xfrm>
          <a:prstGeom prst="rect">
            <a:avLst/>
          </a:prstGeom>
        </p:spPr>
        <p:txBody>
          <a:bodyPr anchor="t" rtlCol="false" tIns="0" lIns="0" bIns="0" rIns="0">
            <a:spAutoFit/>
          </a:bodyPr>
          <a:lstStyle/>
          <a:p>
            <a:pPr>
              <a:lnSpc>
                <a:spcPts val="2942"/>
              </a:lnSpc>
            </a:pPr>
            <a:r>
              <a:rPr lang="en-US" sz="2942">
                <a:solidFill>
                  <a:srgbClr val="000000"/>
                </a:solidFill>
                <a:latin typeface="Garet Bold"/>
              </a:rPr>
              <a:t>Strategy 4</a:t>
            </a:r>
          </a:p>
        </p:txBody>
      </p:sp>
      <p:sp>
        <p:nvSpPr>
          <p:cNvPr name="TextBox 30" id="30"/>
          <p:cNvSpPr txBox="true"/>
          <p:nvPr/>
        </p:nvSpPr>
        <p:spPr>
          <a:xfrm rot="0">
            <a:off x="1894734" y="8456258"/>
            <a:ext cx="8451620"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Bold"/>
              </a:rPr>
              <a:t>By integrating these features, MediColGes could offer a more comprehensive and innovative platform that meets the specific needs of researchers and healthcare professionals.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48999" y="3268821"/>
            <a:ext cx="6610965" cy="6154809"/>
            <a:chOff x="0" y="0"/>
            <a:chExt cx="6350000" cy="5911850"/>
          </a:xfrm>
        </p:grpSpPr>
        <p:sp>
          <p:nvSpPr>
            <p:cNvPr name="Freeform 3" id="3"/>
            <p:cNvSpPr/>
            <p:nvPr/>
          </p:nvSpPr>
          <p:spPr>
            <a:xfrm flipH="false" flipV="false" rot="0">
              <a:off x="0" y="0"/>
              <a:ext cx="6352540" cy="5913120"/>
            </a:xfrm>
            <a:custGeom>
              <a:avLst/>
              <a:gdLst/>
              <a:ahLst/>
              <a:cxnLst/>
              <a:rect r="r" b="b" t="t" l="l"/>
              <a:pathLst>
                <a:path h="5913120" w="6352540">
                  <a:moveTo>
                    <a:pt x="5995670" y="1826260"/>
                  </a:moveTo>
                  <a:lnTo>
                    <a:pt x="4719320" y="1826260"/>
                  </a:lnTo>
                  <a:cubicBezTo>
                    <a:pt x="4523740" y="1826260"/>
                    <a:pt x="4364990" y="1667510"/>
                    <a:pt x="4364990" y="1471930"/>
                  </a:cubicBezTo>
                  <a:lnTo>
                    <a:pt x="4364990" y="354330"/>
                  </a:lnTo>
                  <a:cubicBezTo>
                    <a:pt x="4364990" y="158750"/>
                    <a:pt x="4206240" y="0"/>
                    <a:pt x="4010660" y="0"/>
                  </a:cubicBezTo>
                  <a:lnTo>
                    <a:pt x="1061720" y="0"/>
                  </a:lnTo>
                  <a:cubicBezTo>
                    <a:pt x="866140" y="0"/>
                    <a:pt x="707390" y="158750"/>
                    <a:pt x="707390" y="354330"/>
                  </a:cubicBezTo>
                  <a:lnTo>
                    <a:pt x="707390" y="506730"/>
                  </a:lnTo>
                  <a:cubicBezTo>
                    <a:pt x="707390" y="702310"/>
                    <a:pt x="548640" y="861060"/>
                    <a:pt x="353060" y="861060"/>
                  </a:cubicBezTo>
                  <a:cubicBezTo>
                    <a:pt x="158750" y="861060"/>
                    <a:pt x="0" y="1018540"/>
                    <a:pt x="0" y="1214120"/>
                  </a:cubicBezTo>
                  <a:lnTo>
                    <a:pt x="0" y="4723130"/>
                  </a:lnTo>
                  <a:cubicBezTo>
                    <a:pt x="0" y="4918710"/>
                    <a:pt x="158750" y="5077460"/>
                    <a:pt x="354330" y="5077460"/>
                  </a:cubicBezTo>
                  <a:cubicBezTo>
                    <a:pt x="549910" y="5077460"/>
                    <a:pt x="708660" y="5236210"/>
                    <a:pt x="708660" y="5431790"/>
                  </a:cubicBezTo>
                  <a:lnTo>
                    <a:pt x="708660" y="5558790"/>
                  </a:lnTo>
                  <a:cubicBezTo>
                    <a:pt x="708660" y="5754370"/>
                    <a:pt x="867410" y="5913120"/>
                    <a:pt x="1062990" y="5913120"/>
                  </a:cubicBezTo>
                  <a:lnTo>
                    <a:pt x="4013200" y="5913120"/>
                  </a:lnTo>
                  <a:cubicBezTo>
                    <a:pt x="4208780" y="5913120"/>
                    <a:pt x="4367530" y="5754370"/>
                    <a:pt x="4367530" y="5558790"/>
                  </a:cubicBezTo>
                  <a:lnTo>
                    <a:pt x="4367530" y="5431790"/>
                  </a:lnTo>
                  <a:cubicBezTo>
                    <a:pt x="4367530" y="5236210"/>
                    <a:pt x="4526280" y="5077460"/>
                    <a:pt x="4721860" y="5077460"/>
                  </a:cubicBezTo>
                  <a:lnTo>
                    <a:pt x="5998210" y="5077460"/>
                  </a:lnTo>
                  <a:cubicBezTo>
                    <a:pt x="6193790" y="5077460"/>
                    <a:pt x="6352540" y="4918710"/>
                    <a:pt x="6352540" y="4723130"/>
                  </a:cubicBezTo>
                  <a:lnTo>
                    <a:pt x="6352540" y="2179320"/>
                  </a:lnTo>
                  <a:cubicBezTo>
                    <a:pt x="6350000" y="1983740"/>
                    <a:pt x="6191250" y="1826260"/>
                    <a:pt x="5995670" y="1826260"/>
                  </a:cubicBezTo>
                  <a:close/>
                </a:path>
              </a:pathLst>
            </a:custGeom>
            <a:blipFill>
              <a:blip r:embed="rId2"/>
              <a:stretch>
                <a:fillRect l="-24458" t="0" r="-19298" b="0"/>
              </a:stretch>
            </a:blipFill>
          </p:spPr>
        </p:sp>
      </p:grpSp>
      <p:grpSp>
        <p:nvGrpSpPr>
          <p:cNvPr name="Group 4" id="4"/>
          <p:cNvGrpSpPr/>
          <p:nvPr/>
        </p:nvGrpSpPr>
        <p:grpSpPr>
          <a:xfrm rot="-5400000">
            <a:off x="-1703037" y="-1878761"/>
            <a:ext cx="3757522" cy="37575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808562" y="526468"/>
            <a:ext cx="5361106" cy="1061947"/>
            <a:chOff x="0" y="0"/>
            <a:chExt cx="2051660" cy="406400"/>
          </a:xfrm>
        </p:grpSpPr>
        <p:sp>
          <p:nvSpPr>
            <p:cNvPr name="Freeform 8" id="8"/>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9" id="9"/>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800000">
            <a:off x="10789542" y="5107990"/>
            <a:ext cx="2495280" cy="794216"/>
            <a:chOff x="0" y="0"/>
            <a:chExt cx="1276834" cy="406400"/>
          </a:xfrm>
        </p:grpSpPr>
        <p:sp>
          <p:nvSpPr>
            <p:cNvPr name="Freeform 11" id="11"/>
            <p:cNvSpPr/>
            <p:nvPr/>
          </p:nvSpPr>
          <p:spPr>
            <a:xfrm flipH="false" flipV="false" rot="0">
              <a:off x="0" y="0"/>
              <a:ext cx="1276834" cy="406400"/>
            </a:xfrm>
            <a:custGeom>
              <a:avLst/>
              <a:gdLst/>
              <a:ahLst/>
              <a:cxnLst/>
              <a:rect r="r" b="b" t="t" l="l"/>
              <a:pathLst>
                <a:path h="406400" w="1276834">
                  <a:moveTo>
                    <a:pt x="1073634" y="0"/>
                  </a:moveTo>
                  <a:cubicBezTo>
                    <a:pt x="1185858" y="0"/>
                    <a:pt x="1276834" y="90976"/>
                    <a:pt x="1276834" y="203200"/>
                  </a:cubicBezTo>
                  <a:cubicBezTo>
                    <a:pt x="1276834" y="315424"/>
                    <a:pt x="1185858" y="406400"/>
                    <a:pt x="1073634"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12" id="12"/>
            <p:cNvSpPr txBox="true"/>
            <p:nvPr/>
          </p:nvSpPr>
          <p:spPr>
            <a:xfrm>
              <a:off x="0" y="-38100"/>
              <a:ext cx="127683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10800000">
            <a:off x="16798843" y="3268821"/>
            <a:ext cx="1861121" cy="1601634"/>
            <a:chOff x="0" y="0"/>
            <a:chExt cx="1161026" cy="999150"/>
          </a:xfrm>
        </p:grpSpPr>
        <p:sp>
          <p:nvSpPr>
            <p:cNvPr name="Freeform 14" id="14"/>
            <p:cNvSpPr/>
            <p:nvPr/>
          </p:nvSpPr>
          <p:spPr>
            <a:xfrm flipH="false" flipV="false" rot="0">
              <a:off x="0" y="0"/>
              <a:ext cx="1161027" cy="999150"/>
            </a:xfrm>
            <a:custGeom>
              <a:avLst/>
              <a:gdLst/>
              <a:ahLst/>
              <a:cxnLst/>
              <a:rect r="r" b="b" t="t" l="l"/>
              <a:pathLst>
                <a:path h="999150" w="1161027">
                  <a:moveTo>
                    <a:pt x="120635" y="0"/>
                  </a:moveTo>
                  <a:lnTo>
                    <a:pt x="1040392" y="0"/>
                  </a:lnTo>
                  <a:cubicBezTo>
                    <a:pt x="1072386" y="0"/>
                    <a:pt x="1103070" y="12710"/>
                    <a:pt x="1125693" y="35333"/>
                  </a:cubicBezTo>
                  <a:cubicBezTo>
                    <a:pt x="1148317" y="57956"/>
                    <a:pt x="1161027" y="88640"/>
                    <a:pt x="1161027" y="120635"/>
                  </a:cubicBezTo>
                  <a:lnTo>
                    <a:pt x="1161027" y="878516"/>
                  </a:lnTo>
                  <a:cubicBezTo>
                    <a:pt x="1161027" y="945140"/>
                    <a:pt x="1107017" y="999150"/>
                    <a:pt x="1040392" y="999150"/>
                  </a:cubicBezTo>
                  <a:lnTo>
                    <a:pt x="120635" y="999150"/>
                  </a:lnTo>
                  <a:cubicBezTo>
                    <a:pt x="54010" y="999150"/>
                    <a:pt x="0" y="945140"/>
                    <a:pt x="0" y="878516"/>
                  </a:cubicBezTo>
                  <a:lnTo>
                    <a:pt x="0" y="120635"/>
                  </a:lnTo>
                  <a:cubicBezTo>
                    <a:pt x="0" y="54010"/>
                    <a:pt x="54010" y="0"/>
                    <a:pt x="120635" y="0"/>
                  </a:cubicBezTo>
                  <a:close/>
                </a:path>
              </a:pathLst>
            </a:custGeom>
            <a:gradFill rotWithShape="true">
              <a:gsLst>
                <a:gs pos="0">
                  <a:srgbClr val="5DE0E6">
                    <a:alpha val="100000"/>
                  </a:srgbClr>
                </a:gs>
                <a:gs pos="100000">
                  <a:srgbClr val="004AAD">
                    <a:alpha val="100000"/>
                  </a:srgbClr>
                </a:gs>
              </a:gsLst>
              <a:lin ang="0"/>
            </a:gradFill>
          </p:spPr>
        </p:sp>
        <p:sp>
          <p:nvSpPr>
            <p:cNvPr name="TextBox 15" id="15"/>
            <p:cNvSpPr txBox="true"/>
            <p:nvPr/>
          </p:nvSpPr>
          <p:spPr>
            <a:xfrm>
              <a:off x="0" y="-38100"/>
              <a:ext cx="1161026" cy="103725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266099" y="9207010"/>
            <a:ext cx="3299305" cy="32993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6678863" y="2309402"/>
            <a:ext cx="494659" cy="494659"/>
          </a:xfrm>
          <a:custGeom>
            <a:avLst/>
            <a:gdLst/>
            <a:ahLst/>
            <a:cxnLst/>
            <a:rect r="r" b="b" t="t" l="l"/>
            <a:pathLst>
              <a:path h="494659" w="494659">
                <a:moveTo>
                  <a:pt x="0" y="0"/>
                </a:moveTo>
                <a:lnTo>
                  <a:pt x="494659" y="0"/>
                </a:lnTo>
                <a:lnTo>
                  <a:pt x="494659" y="494660"/>
                </a:lnTo>
                <a:lnTo>
                  <a:pt x="0" y="494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7173522" y="3582894"/>
            <a:ext cx="1111762" cy="960285"/>
          </a:xfrm>
          <a:custGeom>
            <a:avLst/>
            <a:gdLst/>
            <a:ahLst/>
            <a:cxnLst/>
            <a:rect r="r" b="b" t="t" l="l"/>
            <a:pathLst>
              <a:path h="960285" w="1111762">
                <a:moveTo>
                  <a:pt x="0" y="0"/>
                </a:moveTo>
                <a:lnTo>
                  <a:pt x="1111763" y="0"/>
                </a:lnTo>
                <a:lnTo>
                  <a:pt x="1111763" y="960285"/>
                </a:lnTo>
                <a:lnTo>
                  <a:pt x="0" y="960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6485138" y="258409"/>
            <a:ext cx="1548324" cy="1540582"/>
          </a:xfrm>
          <a:custGeom>
            <a:avLst/>
            <a:gdLst/>
            <a:ahLst/>
            <a:cxnLst/>
            <a:rect r="r" b="b" t="t" l="l"/>
            <a:pathLst>
              <a:path h="1540582" w="1548324">
                <a:moveTo>
                  <a:pt x="0" y="0"/>
                </a:moveTo>
                <a:lnTo>
                  <a:pt x="1548324" y="0"/>
                </a:lnTo>
                <a:lnTo>
                  <a:pt x="1548324" y="1540582"/>
                </a:lnTo>
                <a:lnTo>
                  <a:pt x="0" y="1540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028700" y="4228374"/>
            <a:ext cx="785349" cy="784367"/>
          </a:xfrm>
          <a:custGeom>
            <a:avLst/>
            <a:gdLst/>
            <a:ahLst/>
            <a:cxnLst/>
            <a:rect r="r" b="b" t="t" l="l"/>
            <a:pathLst>
              <a:path h="784367" w="785349">
                <a:moveTo>
                  <a:pt x="0" y="0"/>
                </a:moveTo>
                <a:lnTo>
                  <a:pt x="785349" y="0"/>
                </a:lnTo>
                <a:lnTo>
                  <a:pt x="785349" y="784366"/>
                </a:lnTo>
                <a:lnTo>
                  <a:pt x="0" y="78436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11103302" y="5382286"/>
            <a:ext cx="1867759" cy="302775"/>
          </a:xfrm>
          <a:prstGeom prst="rect">
            <a:avLst/>
          </a:prstGeom>
        </p:spPr>
        <p:txBody>
          <a:bodyPr anchor="t" rtlCol="false" tIns="0" lIns="0" bIns="0" rIns="0">
            <a:spAutoFit/>
          </a:bodyPr>
          <a:lstStyle/>
          <a:p>
            <a:pPr algn="ctr">
              <a:lnSpc>
                <a:spcPts val="2393"/>
              </a:lnSpc>
            </a:pPr>
            <a:r>
              <a:rPr lang="en-US" sz="2393">
                <a:solidFill>
                  <a:srgbClr val="FFFFFF"/>
                </a:solidFill>
                <a:latin typeface="Garet Bold"/>
              </a:rPr>
              <a:t>Medical</a:t>
            </a:r>
          </a:p>
        </p:txBody>
      </p:sp>
      <p:sp>
        <p:nvSpPr>
          <p:cNvPr name="TextBox 24" id="24"/>
          <p:cNvSpPr txBox="true"/>
          <p:nvPr/>
        </p:nvSpPr>
        <p:spPr>
          <a:xfrm rot="0">
            <a:off x="1036122" y="2395127"/>
            <a:ext cx="10425888" cy="1109346"/>
          </a:xfrm>
          <a:prstGeom prst="rect">
            <a:avLst/>
          </a:prstGeom>
        </p:spPr>
        <p:txBody>
          <a:bodyPr anchor="t" rtlCol="false" tIns="0" lIns="0" bIns="0" rIns="0">
            <a:spAutoFit/>
          </a:bodyPr>
          <a:lstStyle/>
          <a:p>
            <a:pPr>
              <a:lnSpc>
                <a:spcPts val="4300"/>
              </a:lnSpc>
            </a:pPr>
            <a:r>
              <a:rPr lang="en-US" sz="4300">
                <a:solidFill>
                  <a:srgbClr val="000000"/>
                </a:solidFill>
                <a:latin typeface="Garet Bold"/>
              </a:rPr>
              <a:t>The Sustainable Development Goals incorporated into the project </a:t>
            </a:r>
          </a:p>
        </p:txBody>
      </p:sp>
      <p:sp>
        <p:nvSpPr>
          <p:cNvPr name="TextBox 25" id="25"/>
          <p:cNvSpPr txBox="true"/>
          <p:nvPr/>
        </p:nvSpPr>
        <p:spPr>
          <a:xfrm rot="0">
            <a:off x="1299383" y="873964"/>
            <a:ext cx="4379465"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SDGs</a:t>
            </a:r>
          </a:p>
        </p:txBody>
      </p:sp>
      <p:sp>
        <p:nvSpPr>
          <p:cNvPr name="TextBox 26" id="26"/>
          <p:cNvSpPr txBox="true"/>
          <p:nvPr/>
        </p:nvSpPr>
        <p:spPr>
          <a:xfrm rot="0">
            <a:off x="1888291" y="4502432"/>
            <a:ext cx="7543012" cy="400050"/>
          </a:xfrm>
          <a:prstGeom prst="rect">
            <a:avLst/>
          </a:prstGeom>
        </p:spPr>
        <p:txBody>
          <a:bodyPr anchor="t" rtlCol="false" tIns="0" lIns="0" bIns="0" rIns="0">
            <a:spAutoFit/>
          </a:bodyPr>
          <a:lstStyle/>
          <a:p>
            <a:pPr>
              <a:lnSpc>
                <a:spcPts val="3000"/>
              </a:lnSpc>
            </a:pPr>
            <a:r>
              <a:rPr lang="en-US" sz="3000">
                <a:solidFill>
                  <a:srgbClr val="000000"/>
                </a:solidFill>
                <a:latin typeface="Garet Bold"/>
              </a:rPr>
              <a:t> Good Health and Well-being</a:t>
            </a:r>
          </a:p>
        </p:txBody>
      </p:sp>
      <p:sp>
        <p:nvSpPr>
          <p:cNvPr name="TextBox 27" id="27"/>
          <p:cNvSpPr txBox="true"/>
          <p:nvPr/>
        </p:nvSpPr>
        <p:spPr>
          <a:xfrm rot="0">
            <a:off x="1048971" y="4965115"/>
            <a:ext cx="9766268" cy="1781935"/>
          </a:xfrm>
          <a:prstGeom prst="rect">
            <a:avLst/>
          </a:prstGeom>
        </p:spPr>
        <p:txBody>
          <a:bodyPr anchor="t" rtlCol="false" tIns="0" lIns="0" bIns="0" rIns="0">
            <a:spAutoFit/>
          </a:bodyPr>
          <a:lstStyle/>
          <a:p>
            <a:pPr>
              <a:lnSpc>
                <a:spcPts val="3654"/>
              </a:lnSpc>
            </a:pPr>
            <a:r>
              <a:rPr lang="en-US" sz="1800" spc="-14">
                <a:solidFill>
                  <a:srgbClr val="000000"/>
                </a:solidFill>
                <a:latin typeface="Garet"/>
              </a:rPr>
              <a:t>MediColGes aims to improve healthcare outcomes by streamlining medical data management and facilitating access to critical information for researchers and healthcare professionals.</a:t>
            </a:r>
          </a:p>
          <a:p>
            <a:pPr>
              <a:lnSpc>
                <a:spcPts val="3654"/>
              </a:lnSpc>
            </a:pPr>
          </a:p>
        </p:txBody>
      </p:sp>
      <p:sp>
        <p:nvSpPr>
          <p:cNvPr name="TextBox 28" id="28"/>
          <p:cNvSpPr txBox="true"/>
          <p:nvPr/>
        </p:nvSpPr>
        <p:spPr>
          <a:xfrm rot="0">
            <a:off x="2006860" y="6905369"/>
            <a:ext cx="9753419" cy="400050"/>
          </a:xfrm>
          <a:prstGeom prst="rect">
            <a:avLst/>
          </a:prstGeom>
        </p:spPr>
        <p:txBody>
          <a:bodyPr anchor="t" rtlCol="false" tIns="0" lIns="0" bIns="0" rIns="0">
            <a:spAutoFit/>
          </a:bodyPr>
          <a:lstStyle/>
          <a:p>
            <a:pPr>
              <a:lnSpc>
                <a:spcPts val="3000"/>
              </a:lnSpc>
            </a:pPr>
            <a:r>
              <a:rPr lang="en-US" sz="3000">
                <a:solidFill>
                  <a:srgbClr val="000000"/>
                </a:solidFill>
                <a:latin typeface="Garet Bold"/>
              </a:rPr>
              <a:t>Industry, Innovation, and Infrastructure</a:t>
            </a:r>
          </a:p>
        </p:txBody>
      </p:sp>
      <p:sp>
        <p:nvSpPr>
          <p:cNvPr name="TextBox 29" id="29"/>
          <p:cNvSpPr txBox="true"/>
          <p:nvPr/>
        </p:nvSpPr>
        <p:spPr>
          <a:xfrm rot="0">
            <a:off x="1036122" y="7326128"/>
            <a:ext cx="9766268" cy="1324735"/>
          </a:xfrm>
          <a:prstGeom prst="rect">
            <a:avLst/>
          </a:prstGeom>
        </p:spPr>
        <p:txBody>
          <a:bodyPr anchor="t" rtlCol="false" tIns="0" lIns="0" bIns="0" rIns="0">
            <a:spAutoFit/>
          </a:bodyPr>
          <a:lstStyle/>
          <a:p>
            <a:pPr>
              <a:lnSpc>
                <a:spcPts val="3654"/>
              </a:lnSpc>
            </a:pPr>
            <a:r>
              <a:rPr lang="en-US" sz="1800" spc="-14">
                <a:solidFill>
                  <a:srgbClr val="000000"/>
                </a:solidFill>
                <a:latin typeface="Garet"/>
              </a:rPr>
              <a:t>By leveraging innovative technologies such as AI and ML, MediColGes enhances infrastructure for data collection, analysis, and collaboration in the healthcare sector.</a:t>
            </a:r>
          </a:p>
        </p:txBody>
      </p:sp>
      <p:sp>
        <p:nvSpPr>
          <p:cNvPr name="TextBox 30" id="30"/>
          <p:cNvSpPr txBox="true"/>
          <p:nvPr/>
        </p:nvSpPr>
        <p:spPr>
          <a:xfrm rot="0">
            <a:off x="994739" y="4376083"/>
            <a:ext cx="853271" cy="431798"/>
          </a:xfrm>
          <a:prstGeom prst="rect">
            <a:avLst/>
          </a:prstGeom>
        </p:spPr>
        <p:txBody>
          <a:bodyPr anchor="t" rtlCol="false" tIns="0" lIns="0" bIns="0" rIns="0">
            <a:spAutoFit/>
          </a:bodyPr>
          <a:lstStyle/>
          <a:p>
            <a:pPr algn="ctr">
              <a:lnSpc>
                <a:spcPts val="3500"/>
              </a:lnSpc>
            </a:pPr>
            <a:r>
              <a:rPr lang="en-US" sz="2500">
                <a:solidFill>
                  <a:srgbClr val="000000"/>
                </a:solidFill>
                <a:latin typeface="Open Sans"/>
              </a:rPr>
              <a:t>3</a:t>
            </a:r>
          </a:p>
        </p:txBody>
      </p:sp>
      <p:sp>
        <p:nvSpPr>
          <p:cNvPr name="Freeform 31" id="31"/>
          <p:cNvSpPr/>
          <p:nvPr/>
        </p:nvSpPr>
        <p:spPr>
          <a:xfrm flipH="false" flipV="false" rot="0">
            <a:off x="1028700" y="6637011"/>
            <a:ext cx="785349" cy="784367"/>
          </a:xfrm>
          <a:custGeom>
            <a:avLst/>
            <a:gdLst/>
            <a:ahLst/>
            <a:cxnLst/>
            <a:rect r="r" b="b" t="t" l="l"/>
            <a:pathLst>
              <a:path h="784367" w="785349">
                <a:moveTo>
                  <a:pt x="0" y="0"/>
                </a:moveTo>
                <a:lnTo>
                  <a:pt x="785349" y="0"/>
                </a:lnTo>
                <a:lnTo>
                  <a:pt x="785349" y="784367"/>
                </a:lnTo>
                <a:lnTo>
                  <a:pt x="0" y="784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994739" y="6784720"/>
            <a:ext cx="853271" cy="431798"/>
          </a:xfrm>
          <a:prstGeom prst="rect">
            <a:avLst/>
          </a:prstGeom>
        </p:spPr>
        <p:txBody>
          <a:bodyPr anchor="t" rtlCol="false" tIns="0" lIns="0" bIns="0" rIns="0">
            <a:spAutoFit/>
          </a:bodyPr>
          <a:lstStyle/>
          <a:p>
            <a:pPr algn="ctr">
              <a:lnSpc>
                <a:spcPts val="3500"/>
              </a:lnSpc>
            </a:pPr>
            <a:r>
              <a:rPr lang="en-US" sz="2500">
                <a:solidFill>
                  <a:srgbClr val="000000"/>
                </a:solidFill>
                <a:latin typeface="Open Sans"/>
              </a:rPr>
              <a:t>9</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48999" y="3268821"/>
            <a:ext cx="6610965" cy="6154809"/>
            <a:chOff x="0" y="0"/>
            <a:chExt cx="6350000" cy="5911850"/>
          </a:xfrm>
        </p:grpSpPr>
        <p:sp>
          <p:nvSpPr>
            <p:cNvPr name="Freeform 3" id="3"/>
            <p:cNvSpPr/>
            <p:nvPr/>
          </p:nvSpPr>
          <p:spPr>
            <a:xfrm flipH="false" flipV="false" rot="0">
              <a:off x="0" y="0"/>
              <a:ext cx="6352540" cy="5913120"/>
            </a:xfrm>
            <a:custGeom>
              <a:avLst/>
              <a:gdLst/>
              <a:ahLst/>
              <a:cxnLst/>
              <a:rect r="r" b="b" t="t" l="l"/>
              <a:pathLst>
                <a:path h="5913120" w="6352540">
                  <a:moveTo>
                    <a:pt x="5995670" y="1826260"/>
                  </a:moveTo>
                  <a:lnTo>
                    <a:pt x="4719320" y="1826260"/>
                  </a:lnTo>
                  <a:cubicBezTo>
                    <a:pt x="4523740" y="1826260"/>
                    <a:pt x="4364990" y="1667510"/>
                    <a:pt x="4364990" y="1471930"/>
                  </a:cubicBezTo>
                  <a:lnTo>
                    <a:pt x="4364990" y="354330"/>
                  </a:lnTo>
                  <a:cubicBezTo>
                    <a:pt x="4364990" y="158750"/>
                    <a:pt x="4206240" y="0"/>
                    <a:pt x="4010660" y="0"/>
                  </a:cubicBezTo>
                  <a:lnTo>
                    <a:pt x="1061720" y="0"/>
                  </a:lnTo>
                  <a:cubicBezTo>
                    <a:pt x="866140" y="0"/>
                    <a:pt x="707390" y="158750"/>
                    <a:pt x="707390" y="354330"/>
                  </a:cubicBezTo>
                  <a:lnTo>
                    <a:pt x="707390" y="506730"/>
                  </a:lnTo>
                  <a:cubicBezTo>
                    <a:pt x="707390" y="702310"/>
                    <a:pt x="548640" y="861060"/>
                    <a:pt x="353060" y="861060"/>
                  </a:cubicBezTo>
                  <a:cubicBezTo>
                    <a:pt x="158750" y="861060"/>
                    <a:pt x="0" y="1018540"/>
                    <a:pt x="0" y="1214120"/>
                  </a:cubicBezTo>
                  <a:lnTo>
                    <a:pt x="0" y="4723130"/>
                  </a:lnTo>
                  <a:cubicBezTo>
                    <a:pt x="0" y="4918710"/>
                    <a:pt x="158750" y="5077460"/>
                    <a:pt x="354330" y="5077460"/>
                  </a:cubicBezTo>
                  <a:cubicBezTo>
                    <a:pt x="549910" y="5077460"/>
                    <a:pt x="708660" y="5236210"/>
                    <a:pt x="708660" y="5431790"/>
                  </a:cubicBezTo>
                  <a:lnTo>
                    <a:pt x="708660" y="5558790"/>
                  </a:lnTo>
                  <a:cubicBezTo>
                    <a:pt x="708660" y="5754370"/>
                    <a:pt x="867410" y="5913120"/>
                    <a:pt x="1062990" y="5913120"/>
                  </a:cubicBezTo>
                  <a:lnTo>
                    <a:pt x="4013200" y="5913120"/>
                  </a:lnTo>
                  <a:cubicBezTo>
                    <a:pt x="4208780" y="5913120"/>
                    <a:pt x="4367530" y="5754370"/>
                    <a:pt x="4367530" y="5558790"/>
                  </a:cubicBezTo>
                  <a:lnTo>
                    <a:pt x="4367530" y="5431790"/>
                  </a:lnTo>
                  <a:cubicBezTo>
                    <a:pt x="4367530" y="5236210"/>
                    <a:pt x="4526280" y="5077460"/>
                    <a:pt x="4721860" y="5077460"/>
                  </a:cubicBezTo>
                  <a:lnTo>
                    <a:pt x="5998210" y="5077460"/>
                  </a:lnTo>
                  <a:cubicBezTo>
                    <a:pt x="6193790" y="5077460"/>
                    <a:pt x="6352540" y="4918710"/>
                    <a:pt x="6352540" y="4723130"/>
                  </a:cubicBezTo>
                  <a:lnTo>
                    <a:pt x="6352540" y="2179320"/>
                  </a:lnTo>
                  <a:cubicBezTo>
                    <a:pt x="6350000" y="1983740"/>
                    <a:pt x="6191250" y="1826260"/>
                    <a:pt x="5995670" y="1826260"/>
                  </a:cubicBezTo>
                  <a:close/>
                </a:path>
              </a:pathLst>
            </a:custGeom>
            <a:blipFill>
              <a:blip r:embed="rId2"/>
              <a:stretch>
                <a:fillRect l="-24458" t="0" r="-19298" b="0"/>
              </a:stretch>
            </a:blipFill>
          </p:spPr>
        </p:sp>
      </p:grpSp>
      <p:grpSp>
        <p:nvGrpSpPr>
          <p:cNvPr name="Group 4" id="4"/>
          <p:cNvGrpSpPr/>
          <p:nvPr/>
        </p:nvGrpSpPr>
        <p:grpSpPr>
          <a:xfrm rot="-5400000">
            <a:off x="-1703037" y="-1878761"/>
            <a:ext cx="3757522" cy="37575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808562" y="526468"/>
            <a:ext cx="5361106" cy="1061947"/>
            <a:chOff x="0" y="0"/>
            <a:chExt cx="2051660" cy="406400"/>
          </a:xfrm>
        </p:grpSpPr>
        <p:sp>
          <p:nvSpPr>
            <p:cNvPr name="Freeform 8" id="8"/>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9" id="9"/>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800000">
            <a:off x="10789542" y="5107990"/>
            <a:ext cx="2495280" cy="794216"/>
            <a:chOff x="0" y="0"/>
            <a:chExt cx="1276834" cy="406400"/>
          </a:xfrm>
        </p:grpSpPr>
        <p:sp>
          <p:nvSpPr>
            <p:cNvPr name="Freeform 11" id="11"/>
            <p:cNvSpPr/>
            <p:nvPr/>
          </p:nvSpPr>
          <p:spPr>
            <a:xfrm flipH="false" flipV="false" rot="0">
              <a:off x="0" y="0"/>
              <a:ext cx="1276834" cy="406400"/>
            </a:xfrm>
            <a:custGeom>
              <a:avLst/>
              <a:gdLst/>
              <a:ahLst/>
              <a:cxnLst/>
              <a:rect r="r" b="b" t="t" l="l"/>
              <a:pathLst>
                <a:path h="406400" w="1276834">
                  <a:moveTo>
                    <a:pt x="1073634" y="0"/>
                  </a:moveTo>
                  <a:cubicBezTo>
                    <a:pt x="1185858" y="0"/>
                    <a:pt x="1276834" y="90976"/>
                    <a:pt x="1276834" y="203200"/>
                  </a:cubicBezTo>
                  <a:cubicBezTo>
                    <a:pt x="1276834" y="315424"/>
                    <a:pt x="1185858" y="406400"/>
                    <a:pt x="1073634"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12" id="12"/>
            <p:cNvSpPr txBox="true"/>
            <p:nvPr/>
          </p:nvSpPr>
          <p:spPr>
            <a:xfrm>
              <a:off x="0" y="-38100"/>
              <a:ext cx="1276834"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10800000">
            <a:off x="16798843" y="3268821"/>
            <a:ext cx="1861121" cy="1601634"/>
            <a:chOff x="0" y="0"/>
            <a:chExt cx="1161026" cy="999150"/>
          </a:xfrm>
        </p:grpSpPr>
        <p:sp>
          <p:nvSpPr>
            <p:cNvPr name="Freeform 14" id="14"/>
            <p:cNvSpPr/>
            <p:nvPr/>
          </p:nvSpPr>
          <p:spPr>
            <a:xfrm flipH="false" flipV="false" rot="0">
              <a:off x="0" y="0"/>
              <a:ext cx="1161027" cy="999150"/>
            </a:xfrm>
            <a:custGeom>
              <a:avLst/>
              <a:gdLst/>
              <a:ahLst/>
              <a:cxnLst/>
              <a:rect r="r" b="b" t="t" l="l"/>
              <a:pathLst>
                <a:path h="999150" w="1161027">
                  <a:moveTo>
                    <a:pt x="120635" y="0"/>
                  </a:moveTo>
                  <a:lnTo>
                    <a:pt x="1040392" y="0"/>
                  </a:lnTo>
                  <a:cubicBezTo>
                    <a:pt x="1072386" y="0"/>
                    <a:pt x="1103070" y="12710"/>
                    <a:pt x="1125693" y="35333"/>
                  </a:cubicBezTo>
                  <a:cubicBezTo>
                    <a:pt x="1148317" y="57956"/>
                    <a:pt x="1161027" y="88640"/>
                    <a:pt x="1161027" y="120635"/>
                  </a:cubicBezTo>
                  <a:lnTo>
                    <a:pt x="1161027" y="878516"/>
                  </a:lnTo>
                  <a:cubicBezTo>
                    <a:pt x="1161027" y="945140"/>
                    <a:pt x="1107017" y="999150"/>
                    <a:pt x="1040392" y="999150"/>
                  </a:cubicBezTo>
                  <a:lnTo>
                    <a:pt x="120635" y="999150"/>
                  </a:lnTo>
                  <a:cubicBezTo>
                    <a:pt x="54010" y="999150"/>
                    <a:pt x="0" y="945140"/>
                    <a:pt x="0" y="878516"/>
                  </a:cubicBezTo>
                  <a:lnTo>
                    <a:pt x="0" y="120635"/>
                  </a:lnTo>
                  <a:cubicBezTo>
                    <a:pt x="0" y="54010"/>
                    <a:pt x="54010" y="0"/>
                    <a:pt x="120635" y="0"/>
                  </a:cubicBezTo>
                  <a:close/>
                </a:path>
              </a:pathLst>
            </a:custGeom>
            <a:gradFill rotWithShape="true">
              <a:gsLst>
                <a:gs pos="0">
                  <a:srgbClr val="5DE0E6">
                    <a:alpha val="100000"/>
                  </a:srgbClr>
                </a:gs>
                <a:gs pos="100000">
                  <a:srgbClr val="004AAD">
                    <a:alpha val="100000"/>
                  </a:srgbClr>
                </a:gs>
              </a:gsLst>
              <a:lin ang="0"/>
            </a:gradFill>
          </p:spPr>
        </p:sp>
        <p:sp>
          <p:nvSpPr>
            <p:cNvPr name="TextBox 15" id="15"/>
            <p:cNvSpPr txBox="true"/>
            <p:nvPr/>
          </p:nvSpPr>
          <p:spPr>
            <a:xfrm>
              <a:off x="0" y="-38100"/>
              <a:ext cx="1161026" cy="103725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266099" y="9207010"/>
            <a:ext cx="3299305" cy="329930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6678863" y="2309402"/>
            <a:ext cx="494659" cy="494659"/>
          </a:xfrm>
          <a:custGeom>
            <a:avLst/>
            <a:gdLst/>
            <a:ahLst/>
            <a:cxnLst/>
            <a:rect r="r" b="b" t="t" l="l"/>
            <a:pathLst>
              <a:path h="494659" w="494659">
                <a:moveTo>
                  <a:pt x="0" y="0"/>
                </a:moveTo>
                <a:lnTo>
                  <a:pt x="494659" y="0"/>
                </a:lnTo>
                <a:lnTo>
                  <a:pt x="494659" y="494660"/>
                </a:lnTo>
                <a:lnTo>
                  <a:pt x="0" y="494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7173522" y="3582894"/>
            <a:ext cx="1111762" cy="960285"/>
          </a:xfrm>
          <a:custGeom>
            <a:avLst/>
            <a:gdLst/>
            <a:ahLst/>
            <a:cxnLst/>
            <a:rect r="r" b="b" t="t" l="l"/>
            <a:pathLst>
              <a:path h="960285" w="1111762">
                <a:moveTo>
                  <a:pt x="0" y="0"/>
                </a:moveTo>
                <a:lnTo>
                  <a:pt x="1111763" y="0"/>
                </a:lnTo>
                <a:lnTo>
                  <a:pt x="1111763" y="960285"/>
                </a:lnTo>
                <a:lnTo>
                  <a:pt x="0" y="9602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299383" y="7329970"/>
            <a:ext cx="8974767" cy="1382261"/>
            <a:chOff x="0" y="0"/>
            <a:chExt cx="803130" cy="123695"/>
          </a:xfrm>
        </p:grpSpPr>
        <p:sp>
          <p:nvSpPr>
            <p:cNvPr name="Freeform 22" id="22"/>
            <p:cNvSpPr/>
            <p:nvPr/>
          </p:nvSpPr>
          <p:spPr>
            <a:xfrm flipH="false" flipV="false" rot="0">
              <a:off x="0" y="0"/>
              <a:ext cx="803130" cy="123695"/>
            </a:xfrm>
            <a:custGeom>
              <a:avLst/>
              <a:gdLst/>
              <a:ahLst/>
              <a:cxnLst/>
              <a:rect r="r" b="b" t="t" l="l"/>
              <a:pathLst>
                <a:path h="123695" w="803130">
                  <a:moveTo>
                    <a:pt x="41406" y="0"/>
                  </a:moveTo>
                  <a:lnTo>
                    <a:pt x="761724" y="0"/>
                  </a:lnTo>
                  <a:cubicBezTo>
                    <a:pt x="784592" y="0"/>
                    <a:pt x="803130" y="18538"/>
                    <a:pt x="803130" y="41406"/>
                  </a:cubicBezTo>
                  <a:lnTo>
                    <a:pt x="803130" y="82289"/>
                  </a:lnTo>
                  <a:cubicBezTo>
                    <a:pt x="803130" y="105157"/>
                    <a:pt x="784592" y="123695"/>
                    <a:pt x="761724" y="123695"/>
                  </a:cubicBezTo>
                  <a:lnTo>
                    <a:pt x="41406" y="123695"/>
                  </a:lnTo>
                  <a:cubicBezTo>
                    <a:pt x="18538" y="123695"/>
                    <a:pt x="0" y="105157"/>
                    <a:pt x="0" y="82289"/>
                  </a:cubicBezTo>
                  <a:lnTo>
                    <a:pt x="0" y="41406"/>
                  </a:lnTo>
                  <a:cubicBezTo>
                    <a:pt x="0" y="18538"/>
                    <a:pt x="18538" y="0"/>
                    <a:pt x="41406" y="0"/>
                  </a:cubicBezTo>
                  <a:close/>
                </a:path>
              </a:pathLst>
            </a:custGeom>
            <a:gradFill rotWithShape="true">
              <a:gsLst>
                <a:gs pos="0">
                  <a:srgbClr val="5DE0E6">
                    <a:alpha val="17000"/>
                  </a:srgbClr>
                </a:gs>
                <a:gs pos="100000">
                  <a:srgbClr val="004AAD">
                    <a:alpha val="17000"/>
                  </a:srgbClr>
                </a:gs>
              </a:gsLst>
              <a:lin ang="0"/>
            </a:gradFill>
          </p:spPr>
        </p:sp>
        <p:sp>
          <p:nvSpPr>
            <p:cNvPr name="TextBox 23" id="23"/>
            <p:cNvSpPr txBox="true"/>
            <p:nvPr/>
          </p:nvSpPr>
          <p:spPr>
            <a:xfrm>
              <a:off x="0" y="-38100"/>
              <a:ext cx="803130" cy="161795"/>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1103302" y="5382286"/>
            <a:ext cx="1867759" cy="302775"/>
          </a:xfrm>
          <a:prstGeom prst="rect">
            <a:avLst/>
          </a:prstGeom>
        </p:spPr>
        <p:txBody>
          <a:bodyPr anchor="t" rtlCol="false" tIns="0" lIns="0" bIns="0" rIns="0">
            <a:spAutoFit/>
          </a:bodyPr>
          <a:lstStyle/>
          <a:p>
            <a:pPr algn="ctr">
              <a:lnSpc>
                <a:spcPts val="2393"/>
              </a:lnSpc>
            </a:pPr>
            <a:r>
              <a:rPr lang="en-US" sz="2393">
                <a:solidFill>
                  <a:srgbClr val="FFFFFF"/>
                </a:solidFill>
                <a:latin typeface="Garet Bold"/>
              </a:rPr>
              <a:t>Medical</a:t>
            </a:r>
          </a:p>
        </p:txBody>
      </p:sp>
      <p:sp>
        <p:nvSpPr>
          <p:cNvPr name="TextBox 25" id="25"/>
          <p:cNvSpPr txBox="true"/>
          <p:nvPr/>
        </p:nvSpPr>
        <p:spPr>
          <a:xfrm rot="0">
            <a:off x="1036122" y="2395127"/>
            <a:ext cx="10425888" cy="1109346"/>
          </a:xfrm>
          <a:prstGeom prst="rect">
            <a:avLst/>
          </a:prstGeom>
        </p:spPr>
        <p:txBody>
          <a:bodyPr anchor="t" rtlCol="false" tIns="0" lIns="0" bIns="0" rIns="0">
            <a:spAutoFit/>
          </a:bodyPr>
          <a:lstStyle/>
          <a:p>
            <a:pPr>
              <a:lnSpc>
                <a:spcPts val="4300"/>
              </a:lnSpc>
            </a:pPr>
            <a:r>
              <a:rPr lang="en-US" sz="4300">
                <a:solidFill>
                  <a:srgbClr val="000000"/>
                </a:solidFill>
                <a:latin typeface="Garet Bold"/>
              </a:rPr>
              <a:t>The Sustainable Development Goals incorporated into the project </a:t>
            </a:r>
          </a:p>
        </p:txBody>
      </p:sp>
      <p:sp>
        <p:nvSpPr>
          <p:cNvPr name="TextBox 26" id="26"/>
          <p:cNvSpPr txBox="true"/>
          <p:nvPr/>
        </p:nvSpPr>
        <p:spPr>
          <a:xfrm rot="0">
            <a:off x="1299383" y="873964"/>
            <a:ext cx="4379465"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SDGs</a:t>
            </a:r>
          </a:p>
        </p:txBody>
      </p:sp>
      <p:sp>
        <p:nvSpPr>
          <p:cNvPr name="TextBox 27" id="27"/>
          <p:cNvSpPr txBox="true"/>
          <p:nvPr/>
        </p:nvSpPr>
        <p:spPr>
          <a:xfrm rot="0">
            <a:off x="1996210" y="4470405"/>
            <a:ext cx="7543012" cy="400050"/>
          </a:xfrm>
          <a:prstGeom prst="rect">
            <a:avLst/>
          </a:prstGeom>
        </p:spPr>
        <p:txBody>
          <a:bodyPr anchor="t" rtlCol="false" tIns="0" lIns="0" bIns="0" rIns="0">
            <a:spAutoFit/>
          </a:bodyPr>
          <a:lstStyle/>
          <a:p>
            <a:pPr>
              <a:lnSpc>
                <a:spcPts val="3000"/>
              </a:lnSpc>
            </a:pPr>
            <a:r>
              <a:rPr lang="en-US" sz="3000">
                <a:solidFill>
                  <a:srgbClr val="000000"/>
                </a:solidFill>
                <a:latin typeface="Garet Bold"/>
              </a:rPr>
              <a:t>Partnerships for the Goals</a:t>
            </a:r>
          </a:p>
        </p:txBody>
      </p:sp>
      <p:sp>
        <p:nvSpPr>
          <p:cNvPr name="TextBox 28" id="28"/>
          <p:cNvSpPr txBox="true"/>
          <p:nvPr/>
        </p:nvSpPr>
        <p:spPr>
          <a:xfrm rot="0">
            <a:off x="1070084" y="5021491"/>
            <a:ext cx="9766268" cy="1324735"/>
          </a:xfrm>
          <a:prstGeom prst="rect">
            <a:avLst/>
          </a:prstGeom>
        </p:spPr>
        <p:txBody>
          <a:bodyPr anchor="t" rtlCol="false" tIns="0" lIns="0" bIns="0" rIns="0">
            <a:spAutoFit/>
          </a:bodyPr>
          <a:lstStyle/>
          <a:p>
            <a:pPr>
              <a:lnSpc>
                <a:spcPts val="3654"/>
              </a:lnSpc>
            </a:pPr>
            <a:r>
              <a:rPr lang="en-US" sz="1800" spc="-14">
                <a:solidFill>
                  <a:srgbClr val="000000"/>
                </a:solidFill>
                <a:latin typeface="Garet"/>
              </a:rPr>
              <a:t>Collaborative partnerships are integral to the success of </a:t>
            </a:r>
            <a:r>
              <a:rPr lang="en-US" sz="1800" spc="-14">
                <a:solidFill>
                  <a:srgbClr val="000000"/>
                </a:solidFill>
                <a:latin typeface="Garet Bold"/>
              </a:rPr>
              <a:t>MediColGes</a:t>
            </a:r>
            <a:r>
              <a:rPr lang="en-US" sz="1800" spc="-14">
                <a:solidFill>
                  <a:srgbClr val="000000"/>
                </a:solidFill>
                <a:latin typeface="Garet"/>
              </a:rPr>
              <a:t>, as it brings together stakeholders from various sectors to work towards common objectives, fostering innovation and knowledge-sharing.</a:t>
            </a:r>
          </a:p>
        </p:txBody>
      </p:sp>
      <p:sp>
        <p:nvSpPr>
          <p:cNvPr name="TextBox 29" id="29"/>
          <p:cNvSpPr txBox="true"/>
          <p:nvPr/>
        </p:nvSpPr>
        <p:spPr>
          <a:xfrm rot="0">
            <a:off x="1649012" y="7507715"/>
            <a:ext cx="8451620" cy="9899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Canva Sans Bold"/>
              </a:rPr>
              <a:t>Our project's contribution to these SDGs underscores our commitment to sustainable development and improving the quality of life for communities worldwide.</a:t>
            </a:r>
          </a:p>
        </p:txBody>
      </p:sp>
      <p:sp>
        <p:nvSpPr>
          <p:cNvPr name="Freeform 30" id="30"/>
          <p:cNvSpPr/>
          <p:nvPr/>
        </p:nvSpPr>
        <p:spPr>
          <a:xfrm flipH="false" flipV="false" rot="0">
            <a:off x="15738731" y="330363"/>
            <a:ext cx="2374922" cy="967781"/>
          </a:xfrm>
          <a:custGeom>
            <a:avLst/>
            <a:gdLst/>
            <a:ahLst/>
            <a:cxnLst/>
            <a:rect r="r" b="b" t="t" l="l"/>
            <a:pathLst>
              <a:path h="967781" w="2374922">
                <a:moveTo>
                  <a:pt x="0" y="0"/>
                </a:moveTo>
                <a:lnTo>
                  <a:pt x="2374923" y="0"/>
                </a:lnTo>
                <a:lnTo>
                  <a:pt x="2374923" y="967781"/>
                </a:lnTo>
                <a:lnTo>
                  <a:pt x="0" y="9677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1" id="31"/>
          <p:cNvSpPr/>
          <p:nvPr/>
        </p:nvSpPr>
        <p:spPr>
          <a:xfrm flipH="false" flipV="false" rot="0">
            <a:off x="1070084" y="4174082"/>
            <a:ext cx="785349" cy="784367"/>
          </a:xfrm>
          <a:custGeom>
            <a:avLst/>
            <a:gdLst/>
            <a:ahLst/>
            <a:cxnLst/>
            <a:rect r="r" b="b" t="t" l="l"/>
            <a:pathLst>
              <a:path h="784367" w="785349">
                <a:moveTo>
                  <a:pt x="0" y="0"/>
                </a:moveTo>
                <a:lnTo>
                  <a:pt x="785348" y="0"/>
                </a:lnTo>
                <a:lnTo>
                  <a:pt x="785348" y="784367"/>
                </a:lnTo>
                <a:lnTo>
                  <a:pt x="0" y="78436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2" id="32"/>
          <p:cNvSpPr txBox="true"/>
          <p:nvPr/>
        </p:nvSpPr>
        <p:spPr>
          <a:xfrm rot="0">
            <a:off x="1036122" y="4321792"/>
            <a:ext cx="853271" cy="431798"/>
          </a:xfrm>
          <a:prstGeom prst="rect">
            <a:avLst/>
          </a:prstGeom>
        </p:spPr>
        <p:txBody>
          <a:bodyPr anchor="t" rtlCol="false" tIns="0" lIns="0" bIns="0" rIns="0">
            <a:spAutoFit/>
          </a:bodyPr>
          <a:lstStyle/>
          <a:p>
            <a:pPr algn="ctr">
              <a:lnSpc>
                <a:spcPts val="3500"/>
              </a:lnSpc>
            </a:pPr>
            <a:r>
              <a:rPr lang="en-US" sz="2500">
                <a:solidFill>
                  <a:srgbClr val="000000"/>
                </a:solidFill>
                <a:latin typeface="Open Sans"/>
              </a:rPr>
              <a:t>17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975817" y="-1666875"/>
            <a:ext cx="4447960" cy="444796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077791" y="3320830"/>
            <a:ext cx="7181509" cy="7628740"/>
            <a:chOff x="0" y="0"/>
            <a:chExt cx="626906" cy="665946"/>
          </a:xfrm>
        </p:grpSpPr>
        <p:sp>
          <p:nvSpPr>
            <p:cNvPr name="Freeform 6" id="6"/>
            <p:cNvSpPr/>
            <p:nvPr/>
          </p:nvSpPr>
          <p:spPr>
            <a:xfrm flipH="false" flipV="false" rot="0">
              <a:off x="0" y="0"/>
              <a:ext cx="626906" cy="665946"/>
            </a:xfrm>
            <a:custGeom>
              <a:avLst/>
              <a:gdLst/>
              <a:ahLst/>
              <a:cxnLst/>
              <a:rect r="r" b="b" t="t" l="l"/>
              <a:pathLst>
                <a:path h="665946" w="626906">
                  <a:moveTo>
                    <a:pt x="209081" y="19070"/>
                  </a:moveTo>
                  <a:cubicBezTo>
                    <a:pt x="241118" y="7556"/>
                    <a:pt x="277760" y="0"/>
                    <a:pt x="313622" y="0"/>
                  </a:cubicBezTo>
                  <a:cubicBezTo>
                    <a:pt x="349484" y="0"/>
                    <a:pt x="383993" y="6476"/>
                    <a:pt x="415794" y="17990"/>
                  </a:cubicBezTo>
                  <a:cubicBezTo>
                    <a:pt x="416472" y="18350"/>
                    <a:pt x="417148" y="18350"/>
                    <a:pt x="417824" y="18710"/>
                  </a:cubicBezTo>
                  <a:cubicBezTo>
                    <a:pt x="537251" y="64765"/>
                    <a:pt x="625214" y="186379"/>
                    <a:pt x="626906" y="325240"/>
                  </a:cubicBezTo>
                  <a:lnTo>
                    <a:pt x="626906" y="665946"/>
                  </a:lnTo>
                  <a:lnTo>
                    <a:pt x="0" y="665946"/>
                  </a:lnTo>
                  <a:lnTo>
                    <a:pt x="0" y="325493"/>
                  </a:lnTo>
                  <a:cubicBezTo>
                    <a:pt x="1692" y="185660"/>
                    <a:pt x="88301" y="64045"/>
                    <a:pt x="209081" y="19070"/>
                  </a:cubicBezTo>
                  <a:close/>
                </a:path>
              </a:pathLst>
            </a:custGeom>
            <a:solidFill>
              <a:srgbClr val="0BA8F1"/>
            </a:solidFill>
          </p:spPr>
        </p:sp>
        <p:sp>
          <p:nvSpPr>
            <p:cNvPr name="TextBox 7" id="7"/>
            <p:cNvSpPr txBox="true"/>
            <p:nvPr/>
          </p:nvSpPr>
          <p:spPr>
            <a:xfrm>
              <a:off x="0" y="88900"/>
              <a:ext cx="626906" cy="57704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077791" y="0"/>
            <a:ext cx="7181509" cy="7465341"/>
            <a:chOff x="0" y="0"/>
            <a:chExt cx="6108573" cy="6350000"/>
          </a:xfrm>
        </p:grpSpPr>
        <p:sp>
          <p:nvSpPr>
            <p:cNvPr name="Freeform 9" id="9"/>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28012" t="0" r="-28012" b="0"/>
              </a:stretch>
            </a:blipFill>
          </p:spPr>
        </p:sp>
      </p:grpSp>
      <p:sp>
        <p:nvSpPr>
          <p:cNvPr name="TextBox 10" id="10"/>
          <p:cNvSpPr txBox="true"/>
          <p:nvPr/>
        </p:nvSpPr>
        <p:spPr>
          <a:xfrm rot="0">
            <a:off x="906709" y="3473230"/>
            <a:ext cx="9984552" cy="3019404"/>
          </a:xfrm>
          <a:prstGeom prst="rect">
            <a:avLst/>
          </a:prstGeom>
        </p:spPr>
        <p:txBody>
          <a:bodyPr anchor="t" rtlCol="false" tIns="0" lIns="0" bIns="0" rIns="0">
            <a:spAutoFit/>
          </a:bodyPr>
          <a:lstStyle/>
          <a:p>
            <a:pPr>
              <a:lnSpc>
                <a:spcPts val="7874"/>
              </a:lnSpc>
            </a:pPr>
            <a:r>
              <a:rPr lang="en-US" sz="7874">
                <a:solidFill>
                  <a:srgbClr val="000000"/>
                </a:solidFill>
                <a:latin typeface="Garet Bold"/>
              </a:rPr>
              <a:t>Technical and functional requirements</a:t>
            </a:r>
          </a:p>
        </p:txBody>
      </p:sp>
      <p:grpSp>
        <p:nvGrpSpPr>
          <p:cNvPr name="Group 11" id="11"/>
          <p:cNvGrpSpPr/>
          <p:nvPr/>
        </p:nvGrpSpPr>
        <p:grpSpPr>
          <a:xfrm rot="-10800000">
            <a:off x="12733085" y="6887276"/>
            <a:ext cx="1870921" cy="187092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3287292" y="7257109"/>
            <a:ext cx="762506" cy="1144475"/>
          </a:xfrm>
          <a:custGeom>
            <a:avLst/>
            <a:gdLst/>
            <a:ahLst/>
            <a:cxnLst/>
            <a:rect r="r" b="b" t="t" l="l"/>
            <a:pathLst>
              <a:path h="1144475" w="762506">
                <a:moveTo>
                  <a:pt x="0" y="0"/>
                </a:moveTo>
                <a:lnTo>
                  <a:pt x="762507" y="0"/>
                </a:lnTo>
                <a:lnTo>
                  <a:pt x="762507" y="1144475"/>
                </a:lnTo>
                <a:lnTo>
                  <a:pt x="0" y="114447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5" id="15"/>
          <p:cNvGrpSpPr/>
          <p:nvPr/>
        </p:nvGrpSpPr>
        <p:grpSpPr>
          <a:xfrm rot="-5400000">
            <a:off x="-2145792" y="-1666875"/>
            <a:ext cx="3869113" cy="386911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00799" y="7282466"/>
            <a:ext cx="4970639" cy="3690731"/>
            <a:chOff x="0" y="0"/>
            <a:chExt cx="479752" cy="356219"/>
          </a:xfrm>
        </p:grpSpPr>
        <p:sp>
          <p:nvSpPr>
            <p:cNvPr name="Freeform 6" id="6"/>
            <p:cNvSpPr/>
            <p:nvPr/>
          </p:nvSpPr>
          <p:spPr>
            <a:xfrm flipH="false" flipV="false" rot="0">
              <a:off x="0" y="0"/>
              <a:ext cx="479752" cy="356219"/>
            </a:xfrm>
            <a:custGeom>
              <a:avLst/>
              <a:gdLst/>
              <a:ahLst/>
              <a:cxnLst/>
              <a:rect r="r" b="b" t="t" l="l"/>
              <a:pathLst>
                <a:path h="356219" w="479752">
                  <a:moveTo>
                    <a:pt x="74761" y="0"/>
                  </a:moveTo>
                  <a:lnTo>
                    <a:pt x="404991" y="0"/>
                  </a:lnTo>
                  <a:cubicBezTo>
                    <a:pt x="424819" y="0"/>
                    <a:pt x="443835" y="7877"/>
                    <a:pt x="457855" y="21897"/>
                  </a:cubicBezTo>
                  <a:cubicBezTo>
                    <a:pt x="471876" y="35918"/>
                    <a:pt x="479752" y="54933"/>
                    <a:pt x="479752" y="74761"/>
                  </a:cubicBezTo>
                  <a:lnTo>
                    <a:pt x="479752" y="281458"/>
                  </a:lnTo>
                  <a:cubicBezTo>
                    <a:pt x="479752" y="301286"/>
                    <a:pt x="471876" y="320302"/>
                    <a:pt x="457855" y="334322"/>
                  </a:cubicBezTo>
                  <a:cubicBezTo>
                    <a:pt x="443835" y="348343"/>
                    <a:pt x="424819" y="356219"/>
                    <a:pt x="404991" y="356219"/>
                  </a:cubicBezTo>
                  <a:lnTo>
                    <a:pt x="74761" y="356219"/>
                  </a:lnTo>
                  <a:cubicBezTo>
                    <a:pt x="54933" y="356219"/>
                    <a:pt x="35918" y="348343"/>
                    <a:pt x="21897" y="334322"/>
                  </a:cubicBezTo>
                  <a:cubicBezTo>
                    <a:pt x="7877" y="320302"/>
                    <a:pt x="0" y="301286"/>
                    <a:pt x="0" y="281458"/>
                  </a:cubicBezTo>
                  <a:lnTo>
                    <a:pt x="0" y="74761"/>
                  </a:lnTo>
                  <a:cubicBezTo>
                    <a:pt x="0" y="54933"/>
                    <a:pt x="7877" y="35918"/>
                    <a:pt x="21897" y="21897"/>
                  </a:cubicBezTo>
                  <a:cubicBezTo>
                    <a:pt x="35918" y="7877"/>
                    <a:pt x="54933" y="0"/>
                    <a:pt x="74761" y="0"/>
                  </a:cubicBezTo>
                  <a:close/>
                </a:path>
              </a:pathLst>
            </a:custGeom>
            <a:solidFill>
              <a:srgbClr val="0BA8F1"/>
            </a:solidFill>
          </p:spPr>
        </p:sp>
        <p:sp>
          <p:nvSpPr>
            <p:cNvPr name="TextBox 7" id="7"/>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53472" y="3822345"/>
            <a:ext cx="4060494" cy="5815660"/>
            <a:chOff x="0" y="0"/>
            <a:chExt cx="4433570" cy="6350000"/>
          </a:xfrm>
        </p:grpSpPr>
        <p:sp>
          <p:nvSpPr>
            <p:cNvPr name="Freeform 9" id="9"/>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2"/>
              <a:stretch>
                <a:fillRect l="-57486" t="0" r="-57486" b="0"/>
              </a:stretch>
            </a:blipFill>
          </p:spPr>
        </p:sp>
      </p:grpSp>
      <p:grpSp>
        <p:nvGrpSpPr>
          <p:cNvPr name="Group 10" id="10"/>
          <p:cNvGrpSpPr/>
          <p:nvPr/>
        </p:nvGrpSpPr>
        <p:grpSpPr>
          <a:xfrm rot="-5400000">
            <a:off x="-2571376" y="1943584"/>
            <a:ext cx="3757522" cy="37575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16819779" y="-2197848"/>
            <a:ext cx="3757522" cy="375752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7259300" y="4670981"/>
            <a:ext cx="3757522" cy="37575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6627053" y="644322"/>
            <a:ext cx="7781751" cy="9977881"/>
          </a:xfrm>
          <a:prstGeom prst="rect">
            <a:avLst/>
          </a:prstGeom>
        </p:spPr>
        <p:txBody>
          <a:bodyPr anchor="t" rtlCol="false" tIns="0" lIns="0" bIns="0" rIns="0">
            <a:spAutoFit/>
          </a:bodyPr>
          <a:lstStyle/>
          <a:p>
            <a:pPr>
              <a:lnSpc>
                <a:spcPts val="4669"/>
              </a:lnSpc>
            </a:pPr>
            <a:r>
              <a:rPr lang="en-US" sz="2300" spc="-18">
                <a:solidFill>
                  <a:srgbClr val="000000"/>
                </a:solidFill>
                <a:latin typeface="Garet Bold"/>
              </a:rPr>
              <a:t>Frontend Technology </a:t>
            </a:r>
          </a:p>
          <a:p>
            <a:pPr marL="496572" indent="-248286" lvl="1">
              <a:lnSpc>
                <a:spcPts val="4669"/>
              </a:lnSpc>
              <a:buFont typeface="Arial"/>
              <a:buChar char="•"/>
            </a:pPr>
            <a:r>
              <a:rPr lang="en-US" sz="2300" spc="-18">
                <a:solidFill>
                  <a:srgbClr val="000000"/>
                </a:solidFill>
                <a:latin typeface="Garet Bold"/>
              </a:rPr>
              <a:t>Framework:</a:t>
            </a:r>
            <a:r>
              <a:rPr lang="en-US" sz="2300" spc="-18">
                <a:solidFill>
                  <a:srgbClr val="000000"/>
                </a:solidFill>
                <a:latin typeface="Garet"/>
              </a:rPr>
              <a:t> ReactJS</a:t>
            </a:r>
          </a:p>
          <a:p>
            <a:pPr marL="496572" indent="-248286" lvl="1">
              <a:lnSpc>
                <a:spcPts val="4669"/>
              </a:lnSpc>
              <a:buFont typeface="Arial"/>
              <a:buChar char="•"/>
            </a:pPr>
            <a:r>
              <a:rPr lang="en-US" sz="2300" spc="-18">
                <a:solidFill>
                  <a:srgbClr val="000000"/>
                </a:solidFill>
                <a:latin typeface="Garet Bold"/>
              </a:rPr>
              <a:t>Libraries: </a:t>
            </a:r>
            <a:r>
              <a:rPr lang="en-US" sz="2300" spc="-18">
                <a:solidFill>
                  <a:srgbClr val="000000"/>
                </a:solidFill>
                <a:latin typeface="Garet"/>
              </a:rPr>
              <a:t>Redux for state management, React Router for navigation</a:t>
            </a:r>
          </a:p>
          <a:p>
            <a:pPr>
              <a:lnSpc>
                <a:spcPts val="4669"/>
              </a:lnSpc>
            </a:pPr>
            <a:r>
              <a:rPr lang="en-US" sz="2300" spc="-18">
                <a:solidFill>
                  <a:srgbClr val="000000"/>
                </a:solidFill>
                <a:latin typeface="Garet Bold"/>
              </a:rPr>
              <a:t>Backend Technology</a:t>
            </a:r>
          </a:p>
          <a:p>
            <a:pPr marL="496572" indent="-248286" lvl="1">
              <a:lnSpc>
                <a:spcPts val="4669"/>
              </a:lnSpc>
              <a:buFont typeface="Arial"/>
              <a:buChar char="•"/>
            </a:pPr>
            <a:r>
              <a:rPr lang="en-US" sz="2300" spc="-18">
                <a:solidFill>
                  <a:srgbClr val="000000"/>
                </a:solidFill>
                <a:latin typeface="Garet Bold"/>
              </a:rPr>
              <a:t>Framework:</a:t>
            </a:r>
            <a:r>
              <a:rPr lang="en-US" sz="2300" spc="-18">
                <a:solidFill>
                  <a:srgbClr val="000000"/>
                </a:solidFill>
                <a:latin typeface="Garet"/>
              </a:rPr>
              <a:t> Express.js for Node.js</a:t>
            </a:r>
          </a:p>
          <a:p>
            <a:pPr marL="496572" indent="-248286" lvl="1">
              <a:lnSpc>
                <a:spcPts val="4669"/>
              </a:lnSpc>
              <a:buFont typeface="Arial"/>
              <a:buChar char="•"/>
            </a:pPr>
            <a:r>
              <a:rPr lang="en-US" sz="2300" spc="-18">
                <a:solidFill>
                  <a:srgbClr val="000000"/>
                </a:solidFill>
                <a:latin typeface="Garet Bold"/>
              </a:rPr>
              <a:t>API Design:</a:t>
            </a:r>
            <a:r>
              <a:rPr lang="en-US" sz="2300" spc="-18">
                <a:solidFill>
                  <a:srgbClr val="000000"/>
                </a:solidFill>
                <a:latin typeface="Garet"/>
              </a:rPr>
              <a:t> RESTful API endpoints for data communication</a:t>
            </a:r>
          </a:p>
          <a:p>
            <a:pPr marL="496572" indent="-248286" lvl="1">
              <a:lnSpc>
                <a:spcPts val="4669"/>
              </a:lnSpc>
              <a:buFont typeface="Arial"/>
              <a:buChar char="•"/>
            </a:pPr>
            <a:r>
              <a:rPr lang="en-US" sz="2300" spc="-18">
                <a:solidFill>
                  <a:srgbClr val="000000"/>
                </a:solidFill>
                <a:latin typeface="Garet Bold"/>
              </a:rPr>
              <a:t>Middleware:</a:t>
            </a:r>
            <a:r>
              <a:rPr lang="en-US" sz="2300" spc="-18">
                <a:solidFill>
                  <a:srgbClr val="000000"/>
                </a:solidFill>
                <a:latin typeface="Garet"/>
              </a:rPr>
              <a:t> Use middleware for request processing, such as body parsing and logging</a:t>
            </a:r>
          </a:p>
          <a:p>
            <a:pPr>
              <a:lnSpc>
                <a:spcPts val="4669"/>
              </a:lnSpc>
            </a:pPr>
            <a:r>
              <a:rPr lang="en-US" sz="2300" spc="-18">
                <a:solidFill>
                  <a:srgbClr val="000000"/>
                </a:solidFill>
                <a:latin typeface="Garet Bold"/>
              </a:rPr>
              <a:t>Database</a:t>
            </a:r>
          </a:p>
          <a:p>
            <a:pPr marL="496572" indent="-248286" lvl="1">
              <a:lnSpc>
                <a:spcPts val="4669"/>
              </a:lnSpc>
              <a:buFont typeface="Arial"/>
              <a:buChar char="•"/>
            </a:pPr>
            <a:r>
              <a:rPr lang="en-US" sz="2300" spc="-18">
                <a:solidFill>
                  <a:srgbClr val="000000"/>
                </a:solidFill>
                <a:latin typeface="Garet Bold"/>
              </a:rPr>
              <a:t>Database:</a:t>
            </a:r>
            <a:r>
              <a:rPr lang="en-US" sz="2300" spc="-18">
                <a:solidFill>
                  <a:srgbClr val="000000"/>
                </a:solidFill>
                <a:latin typeface="Garet"/>
              </a:rPr>
              <a:t> MongoDB</a:t>
            </a:r>
          </a:p>
          <a:p>
            <a:pPr marL="496572" indent="-248286" lvl="1">
              <a:lnSpc>
                <a:spcPts val="4669"/>
              </a:lnSpc>
              <a:buFont typeface="Arial"/>
              <a:buChar char="•"/>
            </a:pPr>
            <a:r>
              <a:rPr lang="en-US" sz="2300" spc="-18">
                <a:solidFill>
                  <a:srgbClr val="000000"/>
                </a:solidFill>
                <a:latin typeface="Garet Bold"/>
              </a:rPr>
              <a:t>Data Modeling:</a:t>
            </a:r>
            <a:r>
              <a:rPr lang="en-US" sz="2300" spc="-18">
                <a:solidFill>
                  <a:srgbClr val="000000"/>
                </a:solidFill>
                <a:latin typeface="Garet"/>
              </a:rPr>
              <a:t> Define schemas for structured storage of medical data</a:t>
            </a:r>
          </a:p>
          <a:p>
            <a:pPr>
              <a:lnSpc>
                <a:spcPts val="4669"/>
              </a:lnSpc>
            </a:pPr>
          </a:p>
          <a:p>
            <a:pPr>
              <a:lnSpc>
                <a:spcPts val="4669"/>
              </a:lnSpc>
            </a:pPr>
          </a:p>
          <a:p>
            <a:pPr>
              <a:lnSpc>
                <a:spcPts val="4669"/>
              </a:lnSpc>
            </a:pPr>
          </a:p>
        </p:txBody>
      </p:sp>
      <p:sp>
        <p:nvSpPr>
          <p:cNvPr name="Freeform 20" id="20"/>
          <p:cNvSpPr/>
          <p:nvPr/>
        </p:nvSpPr>
        <p:spPr>
          <a:xfrm flipH="false" flipV="false" rot="0">
            <a:off x="14662592" y="1026004"/>
            <a:ext cx="1835160" cy="1835160"/>
          </a:xfrm>
          <a:custGeom>
            <a:avLst/>
            <a:gdLst/>
            <a:ahLst/>
            <a:cxnLst/>
            <a:rect r="r" b="b" t="t" l="l"/>
            <a:pathLst>
              <a:path h="1835160" w="1835160">
                <a:moveTo>
                  <a:pt x="0" y="0"/>
                </a:moveTo>
                <a:lnTo>
                  <a:pt x="1835160" y="0"/>
                </a:lnTo>
                <a:lnTo>
                  <a:pt x="1835160" y="1835160"/>
                </a:lnTo>
                <a:lnTo>
                  <a:pt x="0" y="1835160"/>
                </a:lnTo>
                <a:lnTo>
                  <a:pt x="0" y="0"/>
                </a:lnTo>
                <a:close/>
              </a:path>
            </a:pathLst>
          </a:custGeom>
          <a:blipFill>
            <a:blip r:embed="rId3"/>
            <a:stretch>
              <a:fillRect l="0" t="0" r="0" b="0"/>
            </a:stretch>
          </a:blipFill>
        </p:spPr>
      </p:sp>
      <p:sp>
        <p:nvSpPr>
          <p:cNvPr name="Freeform 21" id="21"/>
          <p:cNvSpPr/>
          <p:nvPr/>
        </p:nvSpPr>
        <p:spPr>
          <a:xfrm flipH="false" flipV="false" rot="0">
            <a:off x="13701626" y="3640856"/>
            <a:ext cx="3275567" cy="2060250"/>
          </a:xfrm>
          <a:custGeom>
            <a:avLst/>
            <a:gdLst/>
            <a:ahLst/>
            <a:cxnLst/>
            <a:rect r="r" b="b" t="t" l="l"/>
            <a:pathLst>
              <a:path h="2060250" w="3275567">
                <a:moveTo>
                  <a:pt x="0" y="0"/>
                </a:moveTo>
                <a:lnTo>
                  <a:pt x="3275567" y="0"/>
                </a:lnTo>
                <a:lnTo>
                  <a:pt x="3275567" y="2060250"/>
                </a:lnTo>
                <a:lnTo>
                  <a:pt x="0" y="2060250"/>
                </a:lnTo>
                <a:lnTo>
                  <a:pt x="0" y="0"/>
                </a:lnTo>
                <a:close/>
              </a:path>
            </a:pathLst>
          </a:custGeom>
          <a:blipFill>
            <a:blip r:embed="rId4"/>
            <a:stretch>
              <a:fillRect l="0" t="0" r="0" b="0"/>
            </a:stretch>
          </a:blipFill>
        </p:spPr>
      </p:sp>
      <p:sp>
        <p:nvSpPr>
          <p:cNvPr name="Freeform 22" id="22"/>
          <p:cNvSpPr/>
          <p:nvPr/>
        </p:nvSpPr>
        <p:spPr>
          <a:xfrm flipH="false" flipV="false" rot="0">
            <a:off x="14099802" y="6952612"/>
            <a:ext cx="2960739" cy="1850462"/>
          </a:xfrm>
          <a:custGeom>
            <a:avLst/>
            <a:gdLst/>
            <a:ahLst/>
            <a:cxnLst/>
            <a:rect r="r" b="b" t="t" l="l"/>
            <a:pathLst>
              <a:path h="1850462" w="2960739">
                <a:moveTo>
                  <a:pt x="0" y="0"/>
                </a:moveTo>
                <a:lnTo>
                  <a:pt x="2960739" y="0"/>
                </a:lnTo>
                <a:lnTo>
                  <a:pt x="2960739" y="1850462"/>
                </a:lnTo>
                <a:lnTo>
                  <a:pt x="0" y="1850462"/>
                </a:lnTo>
                <a:lnTo>
                  <a:pt x="0" y="0"/>
                </a:lnTo>
                <a:close/>
              </a:path>
            </a:pathLst>
          </a:custGeom>
          <a:blipFill>
            <a:blip r:embed="rId5"/>
            <a:stretch>
              <a:fillRect l="0" t="0" r="0" b="0"/>
            </a:stretch>
          </a:blipFill>
        </p:spPr>
      </p:sp>
      <p:sp>
        <p:nvSpPr>
          <p:cNvPr name="TextBox 23" id="23"/>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Technical requirements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00799" y="7282466"/>
            <a:ext cx="4970639" cy="3690731"/>
            <a:chOff x="0" y="0"/>
            <a:chExt cx="479752" cy="356219"/>
          </a:xfrm>
        </p:grpSpPr>
        <p:sp>
          <p:nvSpPr>
            <p:cNvPr name="Freeform 6" id="6"/>
            <p:cNvSpPr/>
            <p:nvPr/>
          </p:nvSpPr>
          <p:spPr>
            <a:xfrm flipH="false" flipV="false" rot="0">
              <a:off x="0" y="0"/>
              <a:ext cx="479752" cy="356219"/>
            </a:xfrm>
            <a:custGeom>
              <a:avLst/>
              <a:gdLst/>
              <a:ahLst/>
              <a:cxnLst/>
              <a:rect r="r" b="b" t="t" l="l"/>
              <a:pathLst>
                <a:path h="356219" w="479752">
                  <a:moveTo>
                    <a:pt x="74761" y="0"/>
                  </a:moveTo>
                  <a:lnTo>
                    <a:pt x="404991" y="0"/>
                  </a:lnTo>
                  <a:cubicBezTo>
                    <a:pt x="424819" y="0"/>
                    <a:pt x="443835" y="7877"/>
                    <a:pt x="457855" y="21897"/>
                  </a:cubicBezTo>
                  <a:cubicBezTo>
                    <a:pt x="471876" y="35918"/>
                    <a:pt x="479752" y="54933"/>
                    <a:pt x="479752" y="74761"/>
                  </a:cubicBezTo>
                  <a:lnTo>
                    <a:pt x="479752" y="281458"/>
                  </a:lnTo>
                  <a:cubicBezTo>
                    <a:pt x="479752" y="301286"/>
                    <a:pt x="471876" y="320302"/>
                    <a:pt x="457855" y="334322"/>
                  </a:cubicBezTo>
                  <a:cubicBezTo>
                    <a:pt x="443835" y="348343"/>
                    <a:pt x="424819" y="356219"/>
                    <a:pt x="404991" y="356219"/>
                  </a:cubicBezTo>
                  <a:lnTo>
                    <a:pt x="74761" y="356219"/>
                  </a:lnTo>
                  <a:cubicBezTo>
                    <a:pt x="54933" y="356219"/>
                    <a:pt x="35918" y="348343"/>
                    <a:pt x="21897" y="334322"/>
                  </a:cubicBezTo>
                  <a:cubicBezTo>
                    <a:pt x="7877" y="320302"/>
                    <a:pt x="0" y="301286"/>
                    <a:pt x="0" y="281458"/>
                  </a:cubicBezTo>
                  <a:lnTo>
                    <a:pt x="0" y="74761"/>
                  </a:lnTo>
                  <a:cubicBezTo>
                    <a:pt x="0" y="54933"/>
                    <a:pt x="7877" y="35918"/>
                    <a:pt x="21897" y="21897"/>
                  </a:cubicBezTo>
                  <a:cubicBezTo>
                    <a:pt x="35918" y="7877"/>
                    <a:pt x="54933" y="0"/>
                    <a:pt x="74761" y="0"/>
                  </a:cubicBezTo>
                  <a:close/>
                </a:path>
              </a:pathLst>
            </a:custGeom>
            <a:solidFill>
              <a:srgbClr val="0BA8F1"/>
            </a:solidFill>
          </p:spPr>
        </p:sp>
        <p:sp>
          <p:nvSpPr>
            <p:cNvPr name="TextBox 7" id="7"/>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55872" y="3822345"/>
            <a:ext cx="4060494" cy="5815660"/>
            <a:chOff x="0" y="0"/>
            <a:chExt cx="4433570" cy="6350000"/>
          </a:xfrm>
        </p:grpSpPr>
        <p:sp>
          <p:nvSpPr>
            <p:cNvPr name="Freeform 9" id="9"/>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2"/>
              <a:stretch>
                <a:fillRect l="-51219" t="0" r="-51219" b="0"/>
              </a:stretch>
            </a:blipFill>
          </p:spPr>
        </p:sp>
      </p:grpSp>
      <p:grpSp>
        <p:nvGrpSpPr>
          <p:cNvPr name="Group 10" id="10"/>
          <p:cNvGrpSpPr/>
          <p:nvPr/>
        </p:nvGrpSpPr>
        <p:grpSpPr>
          <a:xfrm rot="-5400000">
            <a:off x="-2571376" y="1943584"/>
            <a:ext cx="3757522" cy="375752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5400000">
            <a:off x="16819779" y="-2197848"/>
            <a:ext cx="3757522" cy="375752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6819779" y="4757474"/>
            <a:ext cx="3757522" cy="37575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6123643" y="1085012"/>
            <a:ext cx="10236765" cy="8796781"/>
          </a:xfrm>
          <a:prstGeom prst="rect">
            <a:avLst/>
          </a:prstGeom>
        </p:spPr>
        <p:txBody>
          <a:bodyPr anchor="t" rtlCol="false" tIns="0" lIns="0" bIns="0" rIns="0">
            <a:spAutoFit/>
          </a:bodyPr>
          <a:lstStyle/>
          <a:p>
            <a:pPr>
              <a:lnSpc>
                <a:spcPts val="4669"/>
              </a:lnSpc>
            </a:pPr>
          </a:p>
          <a:p>
            <a:pPr>
              <a:lnSpc>
                <a:spcPts val="4669"/>
              </a:lnSpc>
            </a:pPr>
            <a:r>
              <a:rPr lang="en-US" sz="2300" spc="-18">
                <a:solidFill>
                  <a:srgbClr val="000000"/>
                </a:solidFill>
                <a:latin typeface="Garet Bold"/>
              </a:rPr>
              <a:t>Deployment:</a:t>
            </a:r>
          </a:p>
          <a:p>
            <a:pPr marL="496572" indent="-248286" lvl="1">
              <a:lnSpc>
                <a:spcPts val="4669"/>
              </a:lnSpc>
              <a:buFont typeface="Arial"/>
              <a:buChar char="•"/>
            </a:pPr>
            <a:r>
              <a:rPr lang="en-US" sz="2300" spc="-18">
                <a:solidFill>
                  <a:srgbClr val="000000"/>
                </a:solidFill>
                <a:latin typeface="Garet"/>
              </a:rPr>
              <a:t>Hosting: D</a:t>
            </a:r>
            <a:r>
              <a:rPr lang="en-US" sz="2300" spc="-18">
                <a:solidFill>
                  <a:srgbClr val="000000"/>
                </a:solidFill>
                <a:latin typeface="Garet"/>
              </a:rPr>
              <a:t>eploy on cloud platforms</a:t>
            </a:r>
          </a:p>
          <a:p>
            <a:pPr marL="496572" indent="-248286" lvl="1">
              <a:lnSpc>
                <a:spcPts val="4669"/>
              </a:lnSpc>
              <a:buFont typeface="Arial"/>
              <a:buChar char="•"/>
            </a:pPr>
            <a:r>
              <a:rPr lang="en-US" sz="2300" spc="-18">
                <a:solidFill>
                  <a:srgbClr val="000000"/>
                </a:solidFill>
                <a:latin typeface="Garet"/>
              </a:rPr>
              <a:t>Containerization: Dockerize application components for consistency and portability</a:t>
            </a:r>
          </a:p>
          <a:p>
            <a:pPr marL="496572" indent="-248286" lvl="1">
              <a:lnSpc>
                <a:spcPts val="4669"/>
              </a:lnSpc>
              <a:buFont typeface="Arial"/>
              <a:buChar char="•"/>
            </a:pPr>
            <a:r>
              <a:rPr lang="en-US" sz="2300" spc="-18">
                <a:solidFill>
                  <a:srgbClr val="000000"/>
                </a:solidFill>
                <a:latin typeface="Garet"/>
              </a:rPr>
              <a:t>Continuous Integration/Continuous Deployment (CI/CD)</a:t>
            </a:r>
          </a:p>
          <a:p>
            <a:pPr>
              <a:lnSpc>
                <a:spcPts val="4669"/>
              </a:lnSpc>
            </a:pPr>
          </a:p>
          <a:p>
            <a:pPr>
              <a:lnSpc>
                <a:spcPts val="4669"/>
              </a:lnSpc>
            </a:pPr>
          </a:p>
          <a:p>
            <a:pPr>
              <a:lnSpc>
                <a:spcPts val="4669"/>
              </a:lnSpc>
            </a:pPr>
            <a:r>
              <a:rPr lang="en-US" sz="2300" spc="-18">
                <a:solidFill>
                  <a:srgbClr val="000000"/>
                </a:solidFill>
                <a:latin typeface="Garet Bold"/>
              </a:rPr>
              <a:t>Backup and Disaster Recovery:</a:t>
            </a:r>
          </a:p>
          <a:p>
            <a:pPr marL="496572" indent="-248286" lvl="1">
              <a:lnSpc>
                <a:spcPts val="4669"/>
              </a:lnSpc>
              <a:buFont typeface="Arial"/>
              <a:buChar char="•"/>
            </a:pPr>
            <a:r>
              <a:rPr lang="en-US" sz="2300" spc="-18">
                <a:solidFill>
                  <a:srgbClr val="000000"/>
                </a:solidFill>
                <a:latin typeface="Garet"/>
              </a:rPr>
              <a:t>Regular Backups: Implement automated backup processes to ensure data integrity and availability</a:t>
            </a:r>
          </a:p>
          <a:p>
            <a:pPr marL="496572" indent="-248286" lvl="1">
              <a:lnSpc>
                <a:spcPts val="4669"/>
              </a:lnSpc>
              <a:buFont typeface="Arial"/>
              <a:buChar char="•"/>
            </a:pPr>
            <a:r>
              <a:rPr lang="en-US" sz="2300" spc="-18">
                <a:solidFill>
                  <a:srgbClr val="000000"/>
                </a:solidFill>
                <a:latin typeface="Garet"/>
              </a:rPr>
              <a:t>Disaster Recovery Plan: Develop and document procedures for recovering from system failures or data loss events</a:t>
            </a:r>
          </a:p>
          <a:p>
            <a:pPr>
              <a:lnSpc>
                <a:spcPts val="4669"/>
              </a:lnSpc>
            </a:pPr>
          </a:p>
          <a:p>
            <a:pPr>
              <a:lnSpc>
                <a:spcPts val="4669"/>
              </a:lnSpc>
            </a:pPr>
          </a:p>
        </p:txBody>
      </p:sp>
      <p:sp>
        <p:nvSpPr>
          <p:cNvPr name="Freeform 20" id="20"/>
          <p:cNvSpPr/>
          <p:nvPr/>
        </p:nvSpPr>
        <p:spPr>
          <a:xfrm flipH="false" flipV="false" rot="0">
            <a:off x="13340154" y="1796961"/>
            <a:ext cx="2265170" cy="1070050"/>
          </a:xfrm>
          <a:custGeom>
            <a:avLst/>
            <a:gdLst/>
            <a:ahLst/>
            <a:cxnLst/>
            <a:rect r="r" b="b" t="t" l="l"/>
            <a:pathLst>
              <a:path h="1070050" w="2265170">
                <a:moveTo>
                  <a:pt x="0" y="0"/>
                </a:moveTo>
                <a:lnTo>
                  <a:pt x="2265171" y="0"/>
                </a:lnTo>
                <a:lnTo>
                  <a:pt x="2265171" y="1070049"/>
                </a:lnTo>
                <a:lnTo>
                  <a:pt x="0" y="1070049"/>
                </a:lnTo>
                <a:lnTo>
                  <a:pt x="0" y="0"/>
                </a:lnTo>
                <a:close/>
              </a:path>
            </a:pathLst>
          </a:custGeom>
          <a:blipFill>
            <a:blip r:embed="rId3"/>
            <a:stretch>
              <a:fillRect l="0" t="0" r="0" b="0"/>
            </a:stretch>
          </a:blipFill>
        </p:spPr>
      </p:sp>
      <p:sp>
        <p:nvSpPr>
          <p:cNvPr name="TextBox 21" id="21"/>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Technical requirements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00799" y="7282466"/>
            <a:ext cx="4970639" cy="3690731"/>
            <a:chOff x="0" y="0"/>
            <a:chExt cx="479752" cy="356219"/>
          </a:xfrm>
        </p:grpSpPr>
        <p:sp>
          <p:nvSpPr>
            <p:cNvPr name="Freeform 6" id="6"/>
            <p:cNvSpPr/>
            <p:nvPr/>
          </p:nvSpPr>
          <p:spPr>
            <a:xfrm flipH="false" flipV="false" rot="0">
              <a:off x="0" y="0"/>
              <a:ext cx="479752" cy="356219"/>
            </a:xfrm>
            <a:custGeom>
              <a:avLst/>
              <a:gdLst/>
              <a:ahLst/>
              <a:cxnLst/>
              <a:rect r="r" b="b" t="t" l="l"/>
              <a:pathLst>
                <a:path h="356219" w="479752">
                  <a:moveTo>
                    <a:pt x="74761" y="0"/>
                  </a:moveTo>
                  <a:lnTo>
                    <a:pt x="404991" y="0"/>
                  </a:lnTo>
                  <a:cubicBezTo>
                    <a:pt x="424819" y="0"/>
                    <a:pt x="443835" y="7877"/>
                    <a:pt x="457855" y="21897"/>
                  </a:cubicBezTo>
                  <a:cubicBezTo>
                    <a:pt x="471876" y="35918"/>
                    <a:pt x="479752" y="54933"/>
                    <a:pt x="479752" y="74761"/>
                  </a:cubicBezTo>
                  <a:lnTo>
                    <a:pt x="479752" y="281458"/>
                  </a:lnTo>
                  <a:cubicBezTo>
                    <a:pt x="479752" y="301286"/>
                    <a:pt x="471876" y="320302"/>
                    <a:pt x="457855" y="334322"/>
                  </a:cubicBezTo>
                  <a:cubicBezTo>
                    <a:pt x="443835" y="348343"/>
                    <a:pt x="424819" y="356219"/>
                    <a:pt x="404991" y="356219"/>
                  </a:cubicBezTo>
                  <a:lnTo>
                    <a:pt x="74761" y="356219"/>
                  </a:lnTo>
                  <a:cubicBezTo>
                    <a:pt x="54933" y="356219"/>
                    <a:pt x="35918" y="348343"/>
                    <a:pt x="21897" y="334322"/>
                  </a:cubicBezTo>
                  <a:cubicBezTo>
                    <a:pt x="7877" y="320302"/>
                    <a:pt x="0" y="301286"/>
                    <a:pt x="0" y="281458"/>
                  </a:cubicBezTo>
                  <a:lnTo>
                    <a:pt x="0" y="74761"/>
                  </a:lnTo>
                  <a:cubicBezTo>
                    <a:pt x="0" y="54933"/>
                    <a:pt x="7877" y="35918"/>
                    <a:pt x="21897" y="21897"/>
                  </a:cubicBezTo>
                  <a:cubicBezTo>
                    <a:pt x="35918" y="7877"/>
                    <a:pt x="54933" y="0"/>
                    <a:pt x="74761" y="0"/>
                  </a:cubicBezTo>
                  <a:close/>
                </a:path>
              </a:pathLst>
            </a:custGeom>
            <a:solidFill>
              <a:srgbClr val="0BA8F1"/>
            </a:solidFill>
          </p:spPr>
        </p:sp>
        <p:sp>
          <p:nvSpPr>
            <p:cNvPr name="TextBox 7" id="7"/>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2571376" y="1943584"/>
            <a:ext cx="3757522" cy="37575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6819779" y="-2197848"/>
            <a:ext cx="3757522" cy="37575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6819779" y="4757474"/>
            <a:ext cx="3757522" cy="37575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6409393" y="-413912"/>
            <a:ext cx="10236765" cy="11801411"/>
          </a:xfrm>
          <a:prstGeom prst="rect">
            <a:avLst/>
          </a:prstGeom>
        </p:spPr>
        <p:txBody>
          <a:bodyPr anchor="t" rtlCol="false" tIns="0" lIns="0" bIns="0" rIns="0">
            <a:spAutoFit/>
          </a:bodyPr>
          <a:lstStyle/>
          <a:p>
            <a:pPr>
              <a:lnSpc>
                <a:spcPts val="4872"/>
              </a:lnSpc>
            </a:pPr>
          </a:p>
          <a:p>
            <a:pPr>
              <a:lnSpc>
                <a:spcPts val="4872"/>
              </a:lnSpc>
            </a:pPr>
          </a:p>
          <a:p>
            <a:pPr>
              <a:lnSpc>
                <a:spcPts val="4872"/>
              </a:lnSpc>
            </a:pPr>
            <a:r>
              <a:rPr lang="en-US" sz="2400" spc="-19">
                <a:solidFill>
                  <a:srgbClr val="000000"/>
                </a:solidFill>
                <a:latin typeface="Garet Bold"/>
              </a:rPr>
              <a:t>Security</a:t>
            </a:r>
            <a:r>
              <a:rPr lang="en-US" sz="2400" spc="-19">
                <a:solidFill>
                  <a:srgbClr val="000000"/>
                </a:solidFill>
                <a:latin typeface="Garet Bold"/>
              </a:rPr>
              <a:t>:</a:t>
            </a:r>
          </a:p>
          <a:p>
            <a:pPr marL="496572" indent="-248286" lvl="1">
              <a:lnSpc>
                <a:spcPts val="4669"/>
              </a:lnSpc>
              <a:buFont typeface="Arial"/>
              <a:buChar char="•"/>
            </a:pPr>
            <a:r>
              <a:rPr lang="en-US" sz="2300" spc="-18">
                <a:solidFill>
                  <a:srgbClr val="000000"/>
                </a:solidFill>
                <a:latin typeface="Garet Bold"/>
              </a:rPr>
              <a:t>Safety requirements : </a:t>
            </a:r>
          </a:p>
          <a:p>
            <a:pPr marL="496572" indent="-248286" lvl="1">
              <a:lnSpc>
                <a:spcPts val="4669"/>
              </a:lnSpc>
              <a:buFont typeface="Arial"/>
              <a:buChar char="•"/>
            </a:pPr>
            <a:r>
              <a:rPr lang="en-US" sz="2300" spc="-18">
                <a:solidFill>
                  <a:srgbClr val="000000"/>
                </a:solidFill>
                <a:latin typeface="Garet"/>
              </a:rPr>
              <a:t>Data integrity and privacy</a:t>
            </a:r>
          </a:p>
          <a:p>
            <a:pPr marL="496572" indent="-248286" lvl="1">
              <a:lnSpc>
                <a:spcPts val="4669"/>
              </a:lnSpc>
              <a:buFont typeface="Arial"/>
              <a:buChar char="•"/>
            </a:pPr>
            <a:r>
              <a:rPr lang="en-US" sz="2300" spc="-18">
                <a:solidFill>
                  <a:srgbClr val="000000"/>
                </a:solidFill>
                <a:latin typeface="Garet"/>
              </a:rPr>
              <a:t>Error handling and prevention</a:t>
            </a:r>
          </a:p>
          <a:p>
            <a:pPr marL="496572" indent="-248286" lvl="1">
              <a:lnSpc>
                <a:spcPts val="4669"/>
              </a:lnSpc>
              <a:buFont typeface="Arial"/>
              <a:buChar char="•"/>
            </a:pPr>
            <a:r>
              <a:rPr lang="en-US" sz="2300" spc="-18">
                <a:solidFill>
                  <a:srgbClr val="000000"/>
                </a:solidFill>
                <a:latin typeface="Garet"/>
              </a:rPr>
              <a:t>System reliability and uptime</a:t>
            </a:r>
          </a:p>
          <a:p>
            <a:pPr marL="496572" indent="-248286" lvl="1">
              <a:lnSpc>
                <a:spcPts val="4669"/>
              </a:lnSpc>
              <a:buFont typeface="Arial"/>
              <a:buChar char="•"/>
            </a:pPr>
            <a:r>
              <a:rPr lang="en-US" sz="2300" spc="-18">
                <a:solidFill>
                  <a:srgbClr val="000000"/>
                </a:solidFill>
                <a:latin typeface="Garet"/>
              </a:rPr>
              <a:t>User-centered design</a:t>
            </a:r>
          </a:p>
          <a:p>
            <a:pPr marL="496572" indent="-248286" lvl="1">
              <a:lnSpc>
                <a:spcPts val="4669"/>
              </a:lnSpc>
              <a:buFont typeface="Arial"/>
              <a:buChar char="•"/>
            </a:pPr>
            <a:r>
              <a:rPr lang="en-US" sz="2300" spc="-18">
                <a:solidFill>
                  <a:srgbClr val="000000"/>
                </a:solidFill>
                <a:latin typeface="Garet Bold"/>
              </a:rPr>
              <a:t>Security requirements :</a:t>
            </a:r>
          </a:p>
          <a:p>
            <a:pPr marL="496572" indent="-248286" lvl="1">
              <a:lnSpc>
                <a:spcPts val="4669"/>
              </a:lnSpc>
              <a:buFont typeface="Arial"/>
              <a:buChar char="•"/>
            </a:pPr>
            <a:r>
              <a:rPr lang="en-US" sz="2300" spc="-18">
                <a:solidFill>
                  <a:srgbClr val="000000"/>
                </a:solidFill>
                <a:latin typeface="Garet"/>
              </a:rPr>
              <a:t>Authentication and authorization</a:t>
            </a:r>
          </a:p>
          <a:p>
            <a:pPr marL="496572" indent="-248286" lvl="1">
              <a:lnSpc>
                <a:spcPts val="4669"/>
              </a:lnSpc>
              <a:buFont typeface="Arial"/>
              <a:buChar char="•"/>
            </a:pPr>
            <a:r>
              <a:rPr lang="en-US" sz="2300" spc="-18">
                <a:solidFill>
                  <a:srgbClr val="000000"/>
                </a:solidFill>
                <a:latin typeface="Garet"/>
              </a:rPr>
              <a:t>Encryption</a:t>
            </a:r>
          </a:p>
          <a:p>
            <a:pPr marL="496572" indent="-248286" lvl="1">
              <a:lnSpc>
                <a:spcPts val="4669"/>
              </a:lnSpc>
              <a:buFont typeface="Arial"/>
              <a:buChar char="•"/>
            </a:pPr>
            <a:r>
              <a:rPr lang="en-US" sz="2300" spc="-18">
                <a:solidFill>
                  <a:srgbClr val="000000"/>
                </a:solidFill>
                <a:latin typeface="Garet"/>
              </a:rPr>
              <a:t>Network security</a:t>
            </a:r>
          </a:p>
          <a:p>
            <a:pPr marL="496572" indent="-248286" lvl="1">
              <a:lnSpc>
                <a:spcPts val="4669"/>
              </a:lnSpc>
              <a:buFont typeface="Arial"/>
              <a:buChar char="•"/>
            </a:pPr>
            <a:r>
              <a:rPr lang="en-US" sz="2300" spc="-18">
                <a:solidFill>
                  <a:srgbClr val="000000"/>
                </a:solidFill>
                <a:latin typeface="Garet Bold"/>
              </a:rPr>
              <a:t>Software quality attributes :</a:t>
            </a:r>
          </a:p>
          <a:p>
            <a:pPr marL="496572" indent="-248286" lvl="1">
              <a:lnSpc>
                <a:spcPts val="4669"/>
              </a:lnSpc>
              <a:buFont typeface="Arial"/>
              <a:buChar char="•"/>
            </a:pPr>
            <a:r>
              <a:rPr lang="en-US" sz="2300" spc="-18">
                <a:solidFill>
                  <a:srgbClr val="000000"/>
                </a:solidFill>
                <a:latin typeface="Garet"/>
              </a:rPr>
              <a:t>Scalability</a:t>
            </a:r>
          </a:p>
          <a:p>
            <a:pPr marL="496572" indent="-248286" lvl="1">
              <a:lnSpc>
                <a:spcPts val="4669"/>
              </a:lnSpc>
              <a:buFont typeface="Arial"/>
              <a:buChar char="•"/>
            </a:pPr>
            <a:r>
              <a:rPr lang="en-US" sz="2300" spc="-18">
                <a:solidFill>
                  <a:srgbClr val="000000"/>
                </a:solidFill>
                <a:latin typeface="Garet"/>
              </a:rPr>
              <a:t>Performance</a:t>
            </a:r>
          </a:p>
          <a:p>
            <a:pPr marL="496572" indent="-248286" lvl="1">
              <a:lnSpc>
                <a:spcPts val="4669"/>
              </a:lnSpc>
              <a:buFont typeface="Arial"/>
              <a:buChar char="•"/>
            </a:pPr>
            <a:r>
              <a:rPr lang="en-US" sz="2300" spc="-18">
                <a:solidFill>
                  <a:srgbClr val="000000"/>
                </a:solidFill>
                <a:latin typeface="Garet"/>
              </a:rPr>
              <a:t>Maintainability</a:t>
            </a:r>
          </a:p>
          <a:p>
            <a:pPr marL="496572" indent="-248286" lvl="1">
              <a:lnSpc>
                <a:spcPts val="4669"/>
              </a:lnSpc>
              <a:buFont typeface="Arial"/>
              <a:buChar char="•"/>
            </a:pPr>
            <a:r>
              <a:rPr lang="en-US" sz="2300" spc="-18">
                <a:solidFill>
                  <a:srgbClr val="000000"/>
                </a:solidFill>
                <a:latin typeface="Garet"/>
              </a:rPr>
              <a:t>Reliability</a:t>
            </a:r>
          </a:p>
          <a:p>
            <a:pPr>
              <a:lnSpc>
                <a:spcPts val="4669"/>
              </a:lnSpc>
            </a:pPr>
          </a:p>
          <a:p>
            <a:pPr>
              <a:lnSpc>
                <a:spcPts val="4669"/>
              </a:lnSpc>
            </a:pPr>
          </a:p>
          <a:p>
            <a:pPr>
              <a:lnSpc>
                <a:spcPts val="4669"/>
              </a:lnSpc>
            </a:pPr>
          </a:p>
        </p:txBody>
      </p:sp>
      <p:sp>
        <p:nvSpPr>
          <p:cNvPr name="Freeform 18" id="18"/>
          <p:cNvSpPr/>
          <p:nvPr/>
        </p:nvSpPr>
        <p:spPr>
          <a:xfrm flipH="false" flipV="false" rot="0">
            <a:off x="1186146" y="4610565"/>
            <a:ext cx="3714830" cy="4647735"/>
          </a:xfrm>
          <a:custGeom>
            <a:avLst/>
            <a:gdLst/>
            <a:ahLst/>
            <a:cxnLst/>
            <a:rect r="r" b="b" t="t" l="l"/>
            <a:pathLst>
              <a:path h="4647735" w="3714830">
                <a:moveTo>
                  <a:pt x="0" y="0"/>
                </a:moveTo>
                <a:lnTo>
                  <a:pt x="3714829" y="0"/>
                </a:lnTo>
                <a:lnTo>
                  <a:pt x="3714829" y="4647735"/>
                </a:lnTo>
                <a:lnTo>
                  <a:pt x="0" y="46477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2333768" y="1943584"/>
            <a:ext cx="2210272" cy="2210272"/>
          </a:xfrm>
          <a:custGeom>
            <a:avLst/>
            <a:gdLst/>
            <a:ahLst/>
            <a:cxnLst/>
            <a:rect r="r" b="b" t="t" l="l"/>
            <a:pathLst>
              <a:path h="2210272" w="2210272">
                <a:moveTo>
                  <a:pt x="0" y="0"/>
                </a:moveTo>
                <a:lnTo>
                  <a:pt x="2210272" y="0"/>
                </a:lnTo>
                <a:lnTo>
                  <a:pt x="2210272" y="2210273"/>
                </a:lnTo>
                <a:lnTo>
                  <a:pt x="0" y="22102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Technical requirements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693557" y="7771458"/>
            <a:ext cx="2551727" cy="1205417"/>
          </a:xfrm>
          <a:custGeom>
            <a:avLst/>
            <a:gdLst/>
            <a:ahLst/>
            <a:cxnLst/>
            <a:rect r="r" b="b" t="t" l="l"/>
            <a:pathLst>
              <a:path h="1205417" w="2551727">
                <a:moveTo>
                  <a:pt x="0" y="0"/>
                </a:moveTo>
                <a:lnTo>
                  <a:pt x="2551727" y="0"/>
                </a:lnTo>
                <a:lnTo>
                  <a:pt x="2551727" y="1205416"/>
                </a:lnTo>
                <a:lnTo>
                  <a:pt x="0" y="1205416"/>
                </a:lnTo>
                <a:lnTo>
                  <a:pt x="0" y="0"/>
                </a:lnTo>
                <a:close/>
              </a:path>
            </a:pathLst>
          </a:custGeom>
          <a:blipFill>
            <a:blip r:embed="rId2"/>
            <a:stretch>
              <a:fillRect l="0" t="0" r="0" b="0"/>
            </a:stretch>
          </a:blipFill>
        </p:spPr>
      </p:sp>
      <p:grpSp>
        <p:nvGrpSpPr>
          <p:cNvPr name="Group 3" id="3"/>
          <p:cNvGrpSpPr/>
          <p:nvPr/>
        </p:nvGrpSpPr>
        <p:grpSpPr>
          <a:xfrm rot="-10800000">
            <a:off x="303166" y="735014"/>
            <a:ext cx="5361106" cy="1061947"/>
            <a:chOff x="0" y="0"/>
            <a:chExt cx="2051660" cy="406400"/>
          </a:xfrm>
        </p:grpSpPr>
        <p:sp>
          <p:nvSpPr>
            <p:cNvPr name="Freeform 4" id="4"/>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5" id="5"/>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2693557" y="3925372"/>
            <a:ext cx="2301331" cy="1727327"/>
          </a:xfrm>
          <a:custGeom>
            <a:avLst/>
            <a:gdLst/>
            <a:ahLst/>
            <a:cxnLst/>
            <a:rect r="r" b="b" t="t" l="l"/>
            <a:pathLst>
              <a:path h="1727327" w="2301331">
                <a:moveTo>
                  <a:pt x="0" y="0"/>
                </a:moveTo>
                <a:lnTo>
                  <a:pt x="2301331" y="0"/>
                </a:lnTo>
                <a:lnTo>
                  <a:pt x="2301331" y="1727327"/>
                </a:lnTo>
                <a:lnTo>
                  <a:pt x="0" y="1727327"/>
                </a:lnTo>
                <a:lnTo>
                  <a:pt x="0" y="0"/>
                </a:lnTo>
                <a:close/>
              </a:path>
            </a:pathLst>
          </a:custGeom>
          <a:blipFill>
            <a:blip r:embed="rId3"/>
            <a:stretch>
              <a:fillRect l="0" t="0" r="0" b="0"/>
            </a:stretch>
          </a:blipFill>
        </p:spPr>
      </p:sp>
      <p:sp>
        <p:nvSpPr>
          <p:cNvPr name="Freeform 7" id="7"/>
          <p:cNvSpPr/>
          <p:nvPr/>
        </p:nvSpPr>
        <p:spPr>
          <a:xfrm flipH="false" flipV="false" rot="0">
            <a:off x="12477804" y="2234543"/>
            <a:ext cx="2758233" cy="1414604"/>
          </a:xfrm>
          <a:custGeom>
            <a:avLst/>
            <a:gdLst/>
            <a:ahLst/>
            <a:cxnLst/>
            <a:rect r="r" b="b" t="t" l="l"/>
            <a:pathLst>
              <a:path h="1414604" w="2758233">
                <a:moveTo>
                  <a:pt x="0" y="0"/>
                </a:moveTo>
                <a:lnTo>
                  <a:pt x="2758233" y="0"/>
                </a:lnTo>
                <a:lnTo>
                  <a:pt x="2758233" y="1414604"/>
                </a:lnTo>
                <a:lnTo>
                  <a:pt x="0" y="1414604"/>
                </a:lnTo>
                <a:lnTo>
                  <a:pt x="0" y="0"/>
                </a:lnTo>
                <a:close/>
              </a:path>
            </a:pathLst>
          </a:custGeom>
          <a:blipFill>
            <a:blip r:embed="rId4"/>
            <a:stretch>
              <a:fillRect l="0" t="0" r="0" b="0"/>
            </a:stretch>
          </a:blipFill>
        </p:spPr>
      </p:sp>
      <p:sp>
        <p:nvSpPr>
          <p:cNvPr name="Freeform 8" id="8"/>
          <p:cNvSpPr/>
          <p:nvPr/>
        </p:nvSpPr>
        <p:spPr>
          <a:xfrm flipH="false" flipV="false" rot="0">
            <a:off x="13082056" y="5928924"/>
            <a:ext cx="1167987" cy="1291783"/>
          </a:xfrm>
          <a:custGeom>
            <a:avLst/>
            <a:gdLst/>
            <a:ahLst/>
            <a:cxnLst/>
            <a:rect r="r" b="b" t="t" l="l"/>
            <a:pathLst>
              <a:path h="1291783" w="1167987">
                <a:moveTo>
                  <a:pt x="0" y="0"/>
                </a:moveTo>
                <a:lnTo>
                  <a:pt x="1167987" y="0"/>
                </a:lnTo>
                <a:lnTo>
                  <a:pt x="1167987" y="1291783"/>
                </a:lnTo>
                <a:lnTo>
                  <a:pt x="0" y="1291783"/>
                </a:lnTo>
                <a:lnTo>
                  <a:pt x="0" y="0"/>
                </a:lnTo>
                <a:close/>
              </a:path>
            </a:pathLst>
          </a:custGeom>
          <a:blipFill>
            <a:blip r:embed="rId5"/>
            <a:stretch>
              <a:fillRect l="0" t="0" r="0" b="0"/>
            </a:stretch>
          </a:blipFill>
        </p:spPr>
      </p:sp>
      <p:grpSp>
        <p:nvGrpSpPr>
          <p:cNvPr name="Group 9" id="9"/>
          <p:cNvGrpSpPr/>
          <p:nvPr/>
        </p:nvGrpSpPr>
        <p:grpSpPr>
          <a:xfrm rot="0">
            <a:off x="16316115" y="-403698"/>
            <a:ext cx="6575414" cy="11508987"/>
            <a:chOff x="0" y="0"/>
            <a:chExt cx="588418" cy="1029912"/>
          </a:xfrm>
        </p:grpSpPr>
        <p:sp>
          <p:nvSpPr>
            <p:cNvPr name="Freeform 10" id="10"/>
            <p:cNvSpPr/>
            <p:nvPr/>
          </p:nvSpPr>
          <p:spPr>
            <a:xfrm flipH="false" flipV="false" rot="0">
              <a:off x="0" y="0"/>
              <a:ext cx="588418" cy="1029912"/>
            </a:xfrm>
            <a:custGeom>
              <a:avLst/>
              <a:gdLst/>
              <a:ahLst/>
              <a:cxnLst/>
              <a:rect r="r" b="b" t="t" l="l"/>
              <a:pathLst>
                <a:path h="1029912" w="588418">
                  <a:moveTo>
                    <a:pt x="56515" y="0"/>
                  </a:moveTo>
                  <a:lnTo>
                    <a:pt x="531903" y="0"/>
                  </a:lnTo>
                  <a:cubicBezTo>
                    <a:pt x="546891" y="0"/>
                    <a:pt x="561266" y="5954"/>
                    <a:pt x="571865" y="16553"/>
                  </a:cubicBezTo>
                  <a:cubicBezTo>
                    <a:pt x="582464" y="27152"/>
                    <a:pt x="588418" y="41527"/>
                    <a:pt x="588418" y="56515"/>
                  </a:cubicBezTo>
                  <a:lnTo>
                    <a:pt x="588418" y="973396"/>
                  </a:lnTo>
                  <a:cubicBezTo>
                    <a:pt x="588418" y="988385"/>
                    <a:pt x="582464" y="1002760"/>
                    <a:pt x="571865" y="1013359"/>
                  </a:cubicBezTo>
                  <a:cubicBezTo>
                    <a:pt x="561266" y="1023957"/>
                    <a:pt x="546891" y="1029912"/>
                    <a:pt x="531903" y="1029912"/>
                  </a:cubicBezTo>
                  <a:lnTo>
                    <a:pt x="56515" y="1029912"/>
                  </a:lnTo>
                  <a:cubicBezTo>
                    <a:pt x="41527" y="1029912"/>
                    <a:pt x="27152" y="1023957"/>
                    <a:pt x="16553" y="1013359"/>
                  </a:cubicBezTo>
                  <a:cubicBezTo>
                    <a:pt x="5954" y="1002760"/>
                    <a:pt x="0" y="988385"/>
                    <a:pt x="0" y="973396"/>
                  </a:cubicBezTo>
                  <a:lnTo>
                    <a:pt x="0" y="56515"/>
                  </a:lnTo>
                  <a:cubicBezTo>
                    <a:pt x="0" y="41527"/>
                    <a:pt x="5954" y="27152"/>
                    <a:pt x="16553" y="16553"/>
                  </a:cubicBezTo>
                  <a:cubicBezTo>
                    <a:pt x="27152" y="5954"/>
                    <a:pt x="41527" y="0"/>
                    <a:pt x="56515" y="0"/>
                  </a:cubicBezTo>
                  <a:close/>
                </a:path>
              </a:pathLst>
            </a:custGeom>
            <a:gradFill rotWithShape="true">
              <a:gsLst>
                <a:gs pos="0">
                  <a:srgbClr val="5DE0E6">
                    <a:alpha val="100000"/>
                  </a:srgbClr>
                </a:gs>
                <a:gs pos="100000">
                  <a:srgbClr val="004AAD">
                    <a:alpha val="100000"/>
                  </a:srgbClr>
                </a:gs>
              </a:gsLst>
              <a:lin ang="0"/>
            </a:gradFill>
          </p:spPr>
        </p:sp>
        <p:sp>
          <p:nvSpPr>
            <p:cNvPr name="TextBox 11" id="11"/>
            <p:cNvSpPr txBox="true"/>
            <p:nvPr/>
          </p:nvSpPr>
          <p:spPr>
            <a:xfrm>
              <a:off x="0" y="-38100"/>
              <a:ext cx="588418" cy="1068012"/>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95999" y="7525549"/>
            <a:ext cx="2122570" cy="2199554"/>
          </a:xfrm>
          <a:custGeom>
            <a:avLst/>
            <a:gdLst/>
            <a:ahLst/>
            <a:cxnLst/>
            <a:rect r="r" b="b" t="t" l="l"/>
            <a:pathLst>
              <a:path h="2199554" w="2122570">
                <a:moveTo>
                  <a:pt x="0" y="0"/>
                </a:moveTo>
                <a:lnTo>
                  <a:pt x="2122570" y="0"/>
                </a:lnTo>
                <a:lnTo>
                  <a:pt x="2122570" y="2199555"/>
                </a:lnTo>
                <a:lnTo>
                  <a:pt x="0" y="2199555"/>
                </a:lnTo>
                <a:lnTo>
                  <a:pt x="0" y="0"/>
                </a:lnTo>
                <a:close/>
              </a:path>
            </a:pathLst>
          </a:custGeom>
          <a:blipFill>
            <a:blip r:embed="rId6"/>
            <a:stretch>
              <a:fillRect l="0" t="0" r="0" b="0"/>
            </a:stretch>
          </a:blipFill>
        </p:spPr>
      </p:sp>
      <p:sp>
        <p:nvSpPr>
          <p:cNvPr name="TextBox 13" id="13"/>
          <p:cNvSpPr txBox="true"/>
          <p:nvPr/>
        </p:nvSpPr>
        <p:spPr>
          <a:xfrm rot="0">
            <a:off x="2618569" y="2214665"/>
            <a:ext cx="10425888" cy="566421"/>
          </a:xfrm>
          <a:prstGeom prst="rect">
            <a:avLst/>
          </a:prstGeom>
        </p:spPr>
        <p:txBody>
          <a:bodyPr anchor="t" rtlCol="false" tIns="0" lIns="0" bIns="0" rIns="0">
            <a:spAutoFit/>
          </a:bodyPr>
          <a:lstStyle/>
          <a:p>
            <a:pPr>
              <a:lnSpc>
                <a:spcPts val="4300"/>
              </a:lnSpc>
            </a:pPr>
            <a:r>
              <a:rPr lang="en-US" sz="4300">
                <a:solidFill>
                  <a:srgbClr val="000000"/>
                </a:solidFill>
                <a:latin typeface="Garet Bold"/>
              </a:rPr>
              <a:t>Software tools :</a:t>
            </a:r>
          </a:p>
        </p:txBody>
      </p:sp>
      <p:sp>
        <p:nvSpPr>
          <p:cNvPr name="TextBox 14" id="14"/>
          <p:cNvSpPr txBox="true"/>
          <p:nvPr/>
        </p:nvSpPr>
        <p:spPr>
          <a:xfrm rot="0">
            <a:off x="2367152" y="3057312"/>
            <a:ext cx="9849175" cy="5316855"/>
          </a:xfrm>
          <a:prstGeom prst="rect">
            <a:avLst/>
          </a:prstGeom>
        </p:spPr>
        <p:txBody>
          <a:bodyPr anchor="t" rtlCol="false" tIns="0" lIns="0" bIns="0" rIns="0">
            <a:spAutoFit/>
          </a:bodyPr>
          <a:lstStyle/>
          <a:p>
            <a:pPr marL="647702" indent="-323851" lvl="1">
              <a:lnSpc>
                <a:spcPts val="5160"/>
              </a:lnSpc>
              <a:buFont typeface="Arial"/>
              <a:buChar char="•"/>
            </a:pPr>
            <a:r>
              <a:rPr lang="en-US" sz="3000">
                <a:solidFill>
                  <a:srgbClr val="000000"/>
                </a:solidFill>
                <a:latin typeface="Garet Bold"/>
              </a:rPr>
              <a:t>Development</a:t>
            </a:r>
            <a:r>
              <a:rPr lang="en-US" sz="3000">
                <a:solidFill>
                  <a:srgbClr val="000000"/>
                </a:solidFill>
                <a:latin typeface="Garet"/>
              </a:rPr>
              <a:t>: IDEs like Visual Studio Code </a:t>
            </a:r>
          </a:p>
          <a:p>
            <a:pPr>
              <a:lnSpc>
                <a:spcPts val="5160"/>
              </a:lnSpc>
            </a:pPr>
          </a:p>
          <a:p>
            <a:pPr marL="647702" indent="-323851" lvl="1">
              <a:lnSpc>
                <a:spcPts val="4200"/>
              </a:lnSpc>
              <a:buFont typeface="Arial"/>
              <a:buChar char="•"/>
            </a:pPr>
            <a:r>
              <a:rPr lang="en-US" sz="3000">
                <a:solidFill>
                  <a:srgbClr val="000000"/>
                </a:solidFill>
                <a:latin typeface="Garet Bold"/>
              </a:rPr>
              <a:t>Version Control:</a:t>
            </a:r>
            <a:r>
              <a:rPr lang="en-US" sz="3000">
                <a:solidFill>
                  <a:srgbClr val="000000"/>
                </a:solidFill>
                <a:latin typeface="Garet"/>
              </a:rPr>
              <a:t> Git, GitHub </a:t>
            </a:r>
          </a:p>
          <a:p>
            <a:pPr>
              <a:lnSpc>
                <a:spcPts val="4200"/>
              </a:lnSpc>
            </a:pPr>
          </a:p>
          <a:p>
            <a:pPr>
              <a:lnSpc>
                <a:spcPts val="4200"/>
              </a:lnSpc>
            </a:pPr>
          </a:p>
          <a:p>
            <a:pPr marL="647702" indent="-323851" lvl="1">
              <a:lnSpc>
                <a:spcPts val="4200"/>
              </a:lnSpc>
              <a:buFont typeface="Arial"/>
              <a:buChar char="•"/>
            </a:pPr>
            <a:r>
              <a:rPr lang="en-US" sz="3000">
                <a:solidFill>
                  <a:srgbClr val="000000"/>
                </a:solidFill>
                <a:latin typeface="Garet Bold"/>
              </a:rPr>
              <a:t>Testing:</a:t>
            </a:r>
            <a:r>
              <a:rPr lang="en-US" sz="3000">
                <a:solidFill>
                  <a:srgbClr val="000000"/>
                </a:solidFill>
                <a:latin typeface="Garet"/>
              </a:rPr>
              <a:t> Jest for JavaScript testing </a:t>
            </a:r>
          </a:p>
          <a:p>
            <a:pPr>
              <a:lnSpc>
                <a:spcPts val="5160"/>
              </a:lnSpc>
            </a:pPr>
          </a:p>
          <a:p>
            <a:pPr marL="647702" indent="-323851" lvl="1">
              <a:lnSpc>
                <a:spcPts val="5160"/>
              </a:lnSpc>
              <a:buFont typeface="Arial"/>
              <a:buChar char="•"/>
            </a:pPr>
            <a:r>
              <a:rPr lang="en-US" sz="3000">
                <a:solidFill>
                  <a:srgbClr val="000000"/>
                </a:solidFill>
                <a:latin typeface="Garet Bold"/>
              </a:rPr>
              <a:t>DevOps Tools: </a:t>
            </a:r>
            <a:r>
              <a:rPr lang="en-US" sz="3000">
                <a:solidFill>
                  <a:srgbClr val="000000"/>
                </a:solidFill>
                <a:latin typeface="Garet"/>
              </a:rPr>
              <a:t>Integrate continuous integration (CI) and continuous delivery (CD) </a:t>
            </a:r>
          </a:p>
        </p:txBody>
      </p:sp>
      <p:sp>
        <p:nvSpPr>
          <p:cNvPr name="TextBox 15" id="15"/>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Technical requirements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534034" y="8561451"/>
            <a:ext cx="7399092" cy="2759596"/>
            <a:chOff x="0" y="0"/>
            <a:chExt cx="826806" cy="308369"/>
          </a:xfrm>
        </p:grpSpPr>
        <p:sp>
          <p:nvSpPr>
            <p:cNvPr name="Freeform 6" id="6"/>
            <p:cNvSpPr/>
            <p:nvPr/>
          </p:nvSpPr>
          <p:spPr>
            <a:xfrm flipH="false" flipV="false" rot="0">
              <a:off x="0" y="0"/>
              <a:ext cx="826806" cy="308369"/>
            </a:xfrm>
            <a:custGeom>
              <a:avLst/>
              <a:gdLst/>
              <a:ahLst/>
              <a:cxnLst/>
              <a:rect r="r" b="b" t="t" l="l"/>
              <a:pathLst>
                <a:path h="308369" w="826806">
                  <a:moveTo>
                    <a:pt x="50224" y="0"/>
                  </a:moveTo>
                  <a:lnTo>
                    <a:pt x="776582" y="0"/>
                  </a:lnTo>
                  <a:cubicBezTo>
                    <a:pt x="804320" y="0"/>
                    <a:pt x="826806" y="22486"/>
                    <a:pt x="826806" y="50224"/>
                  </a:cubicBezTo>
                  <a:lnTo>
                    <a:pt x="826806" y="258145"/>
                  </a:lnTo>
                  <a:cubicBezTo>
                    <a:pt x="826806" y="285883"/>
                    <a:pt x="804320" y="308369"/>
                    <a:pt x="776582" y="308369"/>
                  </a:cubicBezTo>
                  <a:lnTo>
                    <a:pt x="50224" y="308369"/>
                  </a:lnTo>
                  <a:cubicBezTo>
                    <a:pt x="22486" y="308369"/>
                    <a:pt x="0" y="285883"/>
                    <a:pt x="0" y="258145"/>
                  </a:cubicBezTo>
                  <a:lnTo>
                    <a:pt x="0" y="50224"/>
                  </a:lnTo>
                  <a:cubicBezTo>
                    <a:pt x="0" y="22486"/>
                    <a:pt x="22486" y="0"/>
                    <a:pt x="50224" y="0"/>
                  </a:cubicBezTo>
                  <a:close/>
                </a:path>
              </a:pathLst>
            </a:custGeom>
            <a:solidFill>
              <a:srgbClr val="042BBA"/>
            </a:solidFill>
          </p:spPr>
        </p:sp>
        <p:sp>
          <p:nvSpPr>
            <p:cNvPr name="TextBox 7" id="7"/>
            <p:cNvSpPr txBox="true"/>
            <p:nvPr/>
          </p:nvSpPr>
          <p:spPr>
            <a:xfrm>
              <a:off x="0" y="-38100"/>
              <a:ext cx="826806" cy="34646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144483" y="6990623"/>
            <a:ext cx="6358545" cy="4839451"/>
            <a:chOff x="0" y="0"/>
            <a:chExt cx="1991868" cy="1515999"/>
          </a:xfrm>
        </p:grpSpPr>
        <p:sp>
          <p:nvSpPr>
            <p:cNvPr name="Freeform 9" id="9"/>
            <p:cNvSpPr/>
            <p:nvPr/>
          </p:nvSpPr>
          <p:spPr>
            <a:xfrm flipH="false" flipV="false" rot="0">
              <a:off x="0" y="0"/>
              <a:ext cx="1991868" cy="1515999"/>
            </a:xfrm>
            <a:custGeom>
              <a:avLst/>
              <a:gdLst/>
              <a:ahLst/>
              <a:cxnLst/>
              <a:rect r="r" b="b" t="t" l="l"/>
              <a:pathLst>
                <a:path h="1515999" w="1991868">
                  <a:moveTo>
                    <a:pt x="517906" y="0"/>
                  </a:moveTo>
                  <a:lnTo>
                    <a:pt x="1473962" y="0"/>
                  </a:lnTo>
                  <a:cubicBezTo>
                    <a:pt x="1759994" y="0"/>
                    <a:pt x="1991868" y="231874"/>
                    <a:pt x="1991868" y="517906"/>
                  </a:cubicBezTo>
                  <a:lnTo>
                    <a:pt x="1991868" y="1515999"/>
                  </a:lnTo>
                  <a:lnTo>
                    <a:pt x="0" y="1515999"/>
                  </a:lnTo>
                  <a:lnTo>
                    <a:pt x="0" y="517906"/>
                  </a:lnTo>
                  <a:cubicBezTo>
                    <a:pt x="0" y="231874"/>
                    <a:pt x="231874" y="0"/>
                    <a:pt x="517906" y="0"/>
                  </a:cubicBezTo>
                  <a:close/>
                </a:path>
              </a:pathLst>
            </a:custGeom>
            <a:blipFill>
              <a:blip r:embed="rId2"/>
              <a:stretch>
                <a:fillRect l="-14128" t="0" r="0" b="0"/>
              </a:stretch>
            </a:blipFill>
          </p:spPr>
        </p:sp>
      </p:grpSp>
      <p:sp>
        <p:nvSpPr>
          <p:cNvPr name="Freeform 10" id="10"/>
          <p:cNvSpPr/>
          <p:nvPr/>
        </p:nvSpPr>
        <p:spPr>
          <a:xfrm flipH="false" flipV="false" rot="0">
            <a:off x="17566988" y="7785888"/>
            <a:ext cx="366137" cy="366137"/>
          </a:xfrm>
          <a:custGeom>
            <a:avLst/>
            <a:gdLst/>
            <a:ahLst/>
            <a:cxnLst/>
            <a:rect r="r" b="b" t="t" l="l"/>
            <a:pathLst>
              <a:path h="366137" w="366137">
                <a:moveTo>
                  <a:pt x="0" y="0"/>
                </a:moveTo>
                <a:lnTo>
                  <a:pt x="366137" y="0"/>
                </a:lnTo>
                <a:lnTo>
                  <a:pt x="366137" y="366138"/>
                </a:lnTo>
                <a:lnTo>
                  <a:pt x="0" y="366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10800000">
            <a:off x="11004093" y="7137332"/>
            <a:ext cx="1064384" cy="106438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1142529" y="7330074"/>
            <a:ext cx="787513" cy="678902"/>
          </a:xfrm>
          <a:custGeom>
            <a:avLst/>
            <a:gdLst/>
            <a:ahLst/>
            <a:cxnLst/>
            <a:rect r="r" b="b" t="t" l="l"/>
            <a:pathLst>
              <a:path h="678902" w="787513">
                <a:moveTo>
                  <a:pt x="0" y="0"/>
                </a:moveTo>
                <a:lnTo>
                  <a:pt x="787513" y="0"/>
                </a:lnTo>
                <a:lnTo>
                  <a:pt x="787513" y="678901"/>
                </a:lnTo>
                <a:lnTo>
                  <a:pt x="0" y="678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107004" y="2610002"/>
            <a:ext cx="27471" cy="5494223"/>
          </a:xfrm>
          <a:custGeom>
            <a:avLst/>
            <a:gdLst/>
            <a:ahLst/>
            <a:cxnLst/>
            <a:rect r="r" b="b" t="t" l="l"/>
            <a:pathLst>
              <a:path h="5494223" w="27471">
                <a:moveTo>
                  <a:pt x="0" y="0"/>
                </a:moveTo>
                <a:lnTo>
                  <a:pt x="27471" y="0"/>
                </a:lnTo>
                <a:lnTo>
                  <a:pt x="27471" y="5494223"/>
                </a:lnTo>
                <a:lnTo>
                  <a:pt x="0" y="54942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6" id="16"/>
          <p:cNvGrpSpPr/>
          <p:nvPr/>
        </p:nvGrpSpPr>
        <p:grpSpPr>
          <a:xfrm rot="-5400000">
            <a:off x="-289748" y="9494453"/>
            <a:ext cx="3239045" cy="323904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10800000">
            <a:off x="15930190" y="825297"/>
            <a:ext cx="1329110" cy="132911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6272500" y="1149752"/>
            <a:ext cx="644489" cy="680200"/>
          </a:xfrm>
          <a:custGeom>
            <a:avLst/>
            <a:gdLst/>
            <a:ahLst/>
            <a:cxnLst/>
            <a:rect r="r" b="b" t="t" l="l"/>
            <a:pathLst>
              <a:path h="680200" w="644489">
                <a:moveTo>
                  <a:pt x="0" y="0"/>
                </a:moveTo>
                <a:lnTo>
                  <a:pt x="644490" y="0"/>
                </a:lnTo>
                <a:lnTo>
                  <a:pt x="644490" y="680200"/>
                </a:lnTo>
                <a:lnTo>
                  <a:pt x="0" y="6802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907596" y="2614328"/>
            <a:ext cx="6446808" cy="5777007"/>
          </a:xfrm>
          <a:prstGeom prst="rect">
            <a:avLst/>
          </a:prstGeom>
        </p:spPr>
        <p:txBody>
          <a:bodyPr anchor="t" rtlCol="false" tIns="0" lIns="0" bIns="0" rIns="0">
            <a:spAutoFit/>
          </a:bodyPr>
          <a:lstStyle/>
          <a:p>
            <a:pPr algn="just">
              <a:lnSpc>
                <a:spcPts val="2882"/>
              </a:lnSpc>
            </a:pPr>
            <a:r>
              <a:rPr lang="en-US" sz="2058">
                <a:solidFill>
                  <a:srgbClr val="000000"/>
                </a:solidFill>
                <a:latin typeface="Garet Bold"/>
              </a:rPr>
              <a:t>Module 1: User Management</a:t>
            </a:r>
          </a:p>
          <a:p>
            <a:pPr algn="just">
              <a:lnSpc>
                <a:spcPts val="2882"/>
              </a:lnSpc>
            </a:pPr>
          </a:p>
          <a:p>
            <a:pPr algn="just">
              <a:lnSpc>
                <a:spcPts val="2882"/>
              </a:lnSpc>
            </a:pPr>
            <a:r>
              <a:rPr lang="en-US" sz="2058">
                <a:solidFill>
                  <a:srgbClr val="000000"/>
                </a:solidFill>
                <a:latin typeface="Garet Bold"/>
              </a:rPr>
              <a:t>Module 2: Form Generation Management</a:t>
            </a:r>
          </a:p>
          <a:p>
            <a:pPr algn="just">
              <a:lnSpc>
                <a:spcPts val="2882"/>
              </a:lnSpc>
            </a:pPr>
          </a:p>
          <a:p>
            <a:pPr algn="just">
              <a:lnSpc>
                <a:spcPts val="2882"/>
              </a:lnSpc>
            </a:pPr>
            <a:r>
              <a:rPr lang="en-US" sz="2058">
                <a:solidFill>
                  <a:srgbClr val="000000"/>
                </a:solidFill>
                <a:latin typeface="Garet Bold"/>
              </a:rPr>
              <a:t>Module 3: Data Import/Export</a:t>
            </a:r>
          </a:p>
          <a:p>
            <a:pPr algn="just">
              <a:lnSpc>
                <a:spcPts val="2882"/>
              </a:lnSpc>
            </a:pPr>
          </a:p>
          <a:p>
            <a:pPr algn="just">
              <a:lnSpc>
                <a:spcPts val="2882"/>
              </a:lnSpc>
            </a:pPr>
            <a:r>
              <a:rPr lang="en-US" sz="2058">
                <a:solidFill>
                  <a:srgbClr val="000000"/>
                </a:solidFill>
                <a:latin typeface="Garet Bold"/>
              </a:rPr>
              <a:t>Module 4: Project Management</a:t>
            </a:r>
          </a:p>
          <a:p>
            <a:pPr algn="just">
              <a:lnSpc>
                <a:spcPts val="2882"/>
              </a:lnSpc>
            </a:pPr>
            <a:r>
              <a:rPr lang="en-US" sz="2058">
                <a:solidFill>
                  <a:srgbClr val="000000"/>
                </a:solidFill>
                <a:latin typeface="Garet"/>
              </a:rPr>
              <a:t>Submodule 4.1: Project Management</a:t>
            </a:r>
          </a:p>
          <a:p>
            <a:pPr algn="just">
              <a:lnSpc>
                <a:spcPts val="2882"/>
              </a:lnSpc>
            </a:pPr>
            <a:r>
              <a:rPr lang="en-US" sz="2058">
                <a:solidFill>
                  <a:srgbClr val="000000"/>
                </a:solidFill>
                <a:latin typeface="Garet"/>
              </a:rPr>
              <a:t>Submodule 4.2: Data Visualization and Analysis</a:t>
            </a:r>
          </a:p>
          <a:p>
            <a:pPr algn="just">
              <a:lnSpc>
                <a:spcPts val="2882"/>
              </a:lnSpc>
            </a:pPr>
          </a:p>
          <a:p>
            <a:pPr algn="just">
              <a:lnSpc>
                <a:spcPts val="2882"/>
              </a:lnSpc>
            </a:pPr>
            <a:r>
              <a:rPr lang="en-US" sz="2058">
                <a:solidFill>
                  <a:srgbClr val="000000"/>
                </a:solidFill>
                <a:latin typeface="Garet Bold"/>
              </a:rPr>
              <a:t>Module 5: Collaboration Management</a:t>
            </a:r>
          </a:p>
          <a:p>
            <a:pPr algn="just">
              <a:lnSpc>
                <a:spcPts val="2882"/>
              </a:lnSpc>
            </a:pPr>
            <a:r>
              <a:rPr lang="en-US" sz="2058">
                <a:solidFill>
                  <a:srgbClr val="000000"/>
                </a:solidFill>
                <a:latin typeface="Garet"/>
              </a:rPr>
              <a:t>Submodule 5.1: Real-time Communication</a:t>
            </a:r>
          </a:p>
          <a:p>
            <a:pPr algn="just">
              <a:lnSpc>
                <a:spcPts val="2882"/>
              </a:lnSpc>
            </a:pPr>
            <a:r>
              <a:rPr lang="en-US" sz="2058">
                <a:solidFill>
                  <a:srgbClr val="000000"/>
                </a:solidFill>
                <a:latin typeface="Garet"/>
              </a:rPr>
              <a:t>Submodule 5.2: Collaborative Workspace</a:t>
            </a:r>
          </a:p>
          <a:p>
            <a:pPr algn="just">
              <a:lnSpc>
                <a:spcPts val="2882"/>
              </a:lnSpc>
            </a:pPr>
          </a:p>
          <a:p>
            <a:pPr algn="just">
              <a:lnSpc>
                <a:spcPts val="2882"/>
              </a:lnSpc>
            </a:pPr>
          </a:p>
          <a:p>
            <a:pPr algn="just">
              <a:lnSpc>
                <a:spcPts val="2882"/>
              </a:lnSpc>
              <a:spcBef>
                <a:spcPct val="0"/>
              </a:spcBef>
            </a:pPr>
            <a:r>
              <a:rPr lang="en-US" sz="2058">
                <a:solidFill>
                  <a:srgbClr val="000000"/>
                </a:solidFill>
                <a:latin typeface="Garet Bold"/>
              </a:rPr>
              <a:t>.</a:t>
            </a:r>
          </a:p>
        </p:txBody>
      </p:sp>
      <p:sp>
        <p:nvSpPr>
          <p:cNvPr name="TextBox 24" id="24"/>
          <p:cNvSpPr txBox="true"/>
          <p:nvPr/>
        </p:nvSpPr>
        <p:spPr>
          <a:xfrm rot="0">
            <a:off x="10315367" y="2571902"/>
            <a:ext cx="7261146" cy="4691157"/>
          </a:xfrm>
          <a:prstGeom prst="rect">
            <a:avLst/>
          </a:prstGeom>
        </p:spPr>
        <p:txBody>
          <a:bodyPr anchor="t" rtlCol="false" tIns="0" lIns="0" bIns="0" rIns="0">
            <a:spAutoFit/>
          </a:bodyPr>
          <a:lstStyle/>
          <a:p>
            <a:pPr algn="just">
              <a:lnSpc>
                <a:spcPts val="2882"/>
              </a:lnSpc>
            </a:pPr>
            <a:r>
              <a:rPr lang="en-US" sz="2058">
                <a:solidFill>
                  <a:srgbClr val="000000"/>
                </a:solidFill>
                <a:latin typeface="Garet Bold"/>
              </a:rPr>
              <a:t>Module 6: Forum Management</a:t>
            </a:r>
          </a:p>
          <a:p>
            <a:pPr algn="just">
              <a:lnSpc>
                <a:spcPts val="2882"/>
              </a:lnSpc>
            </a:pPr>
          </a:p>
          <a:p>
            <a:pPr algn="just">
              <a:lnSpc>
                <a:spcPts val="2882"/>
              </a:lnSpc>
            </a:pPr>
            <a:r>
              <a:rPr lang="en-US" sz="2058">
                <a:solidFill>
                  <a:srgbClr val="000000"/>
                </a:solidFill>
                <a:latin typeface="Garet Bold"/>
              </a:rPr>
              <a:t>Module 7: Feedback Management</a:t>
            </a:r>
          </a:p>
          <a:p>
            <a:pPr algn="just">
              <a:lnSpc>
                <a:spcPts val="2882"/>
              </a:lnSpc>
            </a:pPr>
          </a:p>
          <a:p>
            <a:pPr algn="just">
              <a:lnSpc>
                <a:spcPts val="2882"/>
              </a:lnSpc>
            </a:pPr>
            <a:r>
              <a:rPr lang="en-US" sz="2058">
                <a:solidFill>
                  <a:srgbClr val="000000"/>
                </a:solidFill>
                <a:latin typeface="Garet Bold"/>
              </a:rPr>
              <a:t>Module 8: Team Management</a:t>
            </a:r>
          </a:p>
          <a:p>
            <a:pPr algn="just">
              <a:lnSpc>
                <a:spcPts val="2882"/>
              </a:lnSpc>
            </a:pPr>
          </a:p>
          <a:p>
            <a:pPr algn="just">
              <a:lnSpc>
                <a:spcPts val="2882"/>
              </a:lnSpc>
            </a:pPr>
            <a:r>
              <a:rPr lang="en-US" sz="2058">
                <a:solidFill>
                  <a:srgbClr val="000000"/>
                </a:solidFill>
                <a:latin typeface="Garet Bold"/>
              </a:rPr>
              <a:t>Module 9: Establishment Management</a:t>
            </a:r>
          </a:p>
          <a:p>
            <a:pPr algn="just">
              <a:lnSpc>
                <a:spcPts val="2882"/>
              </a:lnSpc>
            </a:pPr>
            <a:r>
              <a:rPr lang="en-US" sz="2058">
                <a:solidFill>
                  <a:srgbClr val="000000"/>
                </a:solidFill>
                <a:latin typeface="Garet"/>
              </a:rPr>
              <a:t>Submodule 9.1: Healthcare Organizations</a:t>
            </a:r>
          </a:p>
          <a:p>
            <a:pPr algn="just">
              <a:lnSpc>
                <a:spcPts val="2882"/>
              </a:lnSpc>
            </a:pPr>
            <a:r>
              <a:rPr lang="en-US" sz="2058">
                <a:solidFill>
                  <a:srgbClr val="000000"/>
                </a:solidFill>
                <a:latin typeface="Garet"/>
              </a:rPr>
              <a:t>Submodule 9.2: Non-profit Organizations</a:t>
            </a:r>
          </a:p>
          <a:p>
            <a:pPr algn="just">
              <a:lnSpc>
                <a:spcPts val="2882"/>
              </a:lnSpc>
            </a:pPr>
            <a:r>
              <a:rPr lang="en-US" sz="2058">
                <a:solidFill>
                  <a:srgbClr val="000000"/>
                </a:solidFill>
                <a:latin typeface="Garet"/>
              </a:rPr>
              <a:t>Submodule 9.3: Pharmaceutical &amp; Biomedical Industry</a:t>
            </a:r>
          </a:p>
          <a:p>
            <a:pPr algn="just">
              <a:lnSpc>
                <a:spcPts val="2882"/>
              </a:lnSpc>
            </a:pPr>
          </a:p>
          <a:p>
            <a:pPr algn="just">
              <a:lnSpc>
                <a:spcPts val="2882"/>
              </a:lnSpc>
            </a:pPr>
            <a:r>
              <a:rPr lang="en-US" sz="2058">
                <a:solidFill>
                  <a:srgbClr val="000000"/>
                </a:solidFill>
                <a:latin typeface="Garet Bold"/>
              </a:rPr>
              <a:t>Module 10 : Questionnaire Management</a:t>
            </a:r>
          </a:p>
          <a:p>
            <a:pPr algn="just">
              <a:lnSpc>
                <a:spcPts val="2882"/>
              </a:lnSpc>
              <a:spcBef>
                <a:spcPct val="0"/>
              </a:spcBef>
            </a:pPr>
          </a:p>
        </p:txBody>
      </p:sp>
      <p:sp>
        <p:nvSpPr>
          <p:cNvPr name="TextBox 25" id="25"/>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Functional requirements</a:t>
            </a:r>
          </a:p>
        </p:txBody>
      </p:sp>
      <p:sp>
        <p:nvSpPr>
          <p:cNvPr name="TextBox 26" id="26"/>
          <p:cNvSpPr txBox="true"/>
          <p:nvPr/>
        </p:nvSpPr>
        <p:spPr>
          <a:xfrm rot="0">
            <a:off x="5664271" y="1660676"/>
            <a:ext cx="7479268" cy="587376"/>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Garet Bold"/>
              </a:rPr>
              <a:t>Business features specification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6993366" y="5143500"/>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7259300" y="-1053464"/>
            <a:ext cx="3757522" cy="37575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500361" y="255195"/>
            <a:ext cx="14894170" cy="9873593"/>
          </a:xfrm>
          <a:custGeom>
            <a:avLst/>
            <a:gdLst/>
            <a:ahLst/>
            <a:cxnLst/>
            <a:rect r="r" b="b" t="t" l="l"/>
            <a:pathLst>
              <a:path h="9873593" w="14894170">
                <a:moveTo>
                  <a:pt x="0" y="0"/>
                </a:moveTo>
                <a:lnTo>
                  <a:pt x="14894170" y="0"/>
                </a:lnTo>
                <a:lnTo>
                  <a:pt x="14894170" y="9873594"/>
                </a:lnTo>
                <a:lnTo>
                  <a:pt x="0" y="9873594"/>
                </a:lnTo>
                <a:lnTo>
                  <a:pt x="0" y="0"/>
                </a:lnTo>
                <a:close/>
              </a:path>
            </a:pathLst>
          </a:custGeom>
          <a:blipFill>
            <a:blip r:embed="rId2"/>
            <a:stretch>
              <a:fillRect l="0" t="0" r="0" b="0"/>
            </a:stretch>
          </a:blipFill>
        </p:spPr>
      </p:sp>
      <p:sp>
        <p:nvSpPr>
          <p:cNvPr name="Freeform 9" id="9"/>
          <p:cNvSpPr/>
          <p:nvPr/>
        </p:nvSpPr>
        <p:spPr>
          <a:xfrm flipH="false" flipV="false" rot="0">
            <a:off x="13032370" y="7022261"/>
            <a:ext cx="5255630" cy="8227992"/>
          </a:xfrm>
          <a:custGeom>
            <a:avLst/>
            <a:gdLst/>
            <a:ahLst/>
            <a:cxnLst/>
            <a:rect r="r" b="b" t="t" l="l"/>
            <a:pathLst>
              <a:path h="8227992" w="5255630">
                <a:moveTo>
                  <a:pt x="0" y="0"/>
                </a:moveTo>
                <a:lnTo>
                  <a:pt x="5255630" y="0"/>
                </a:lnTo>
                <a:lnTo>
                  <a:pt x="5255630" y="8227992"/>
                </a:lnTo>
                <a:lnTo>
                  <a:pt x="0" y="8227992"/>
                </a:lnTo>
                <a:lnTo>
                  <a:pt x="0" y="0"/>
                </a:lnTo>
                <a:close/>
              </a:path>
            </a:pathLst>
          </a:custGeom>
          <a:blipFill>
            <a:blip r:embed="rId3"/>
            <a:stretch>
              <a:fillRect l="0" t="0" r="0" b="0"/>
            </a:stretch>
          </a:blipFill>
        </p:spPr>
      </p:sp>
      <p:sp>
        <p:nvSpPr>
          <p:cNvPr name="TextBox 10" id="10"/>
          <p:cNvSpPr txBox="true"/>
          <p:nvPr/>
        </p:nvSpPr>
        <p:spPr>
          <a:xfrm rot="0">
            <a:off x="15016383" y="3041324"/>
            <a:ext cx="6543235" cy="2685070"/>
          </a:xfrm>
          <a:prstGeom prst="rect">
            <a:avLst/>
          </a:prstGeom>
        </p:spPr>
        <p:txBody>
          <a:bodyPr anchor="t" rtlCol="false" tIns="0" lIns="0" bIns="0" rIns="0">
            <a:spAutoFit/>
          </a:bodyPr>
          <a:lstStyle/>
          <a:p>
            <a:pPr>
              <a:lnSpc>
                <a:spcPts val="5160"/>
              </a:lnSpc>
            </a:pPr>
          </a:p>
          <a:p>
            <a:pPr>
              <a:lnSpc>
                <a:spcPts val="5160"/>
              </a:lnSpc>
            </a:pPr>
            <a:r>
              <a:rPr lang="en-US" sz="5160">
                <a:solidFill>
                  <a:srgbClr val="000000"/>
                </a:solidFill>
                <a:latin typeface="Poppins Bold"/>
              </a:rPr>
              <a:t>Class </a:t>
            </a:r>
          </a:p>
          <a:p>
            <a:pPr>
              <a:lnSpc>
                <a:spcPts val="5160"/>
              </a:lnSpc>
            </a:pPr>
            <a:r>
              <a:rPr lang="en-US" sz="5160">
                <a:solidFill>
                  <a:srgbClr val="000000"/>
                </a:solidFill>
                <a:latin typeface="Poppins Bold"/>
              </a:rPr>
              <a:t>diagram</a:t>
            </a:r>
          </a:p>
          <a:p>
            <a:pPr>
              <a:lnSpc>
                <a:spcPts val="516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4706006" y="1508435"/>
            <a:ext cx="2390854" cy="2390845"/>
            <a:chOff x="0" y="0"/>
            <a:chExt cx="6350000" cy="6349975"/>
          </a:xfrm>
        </p:grpSpPr>
        <p:sp>
          <p:nvSpPr>
            <p:cNvPr name="Freeform 3" id="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0" t="0" r="0" b="0"/>
              </a:stretch>
            </a:blipFill>
          </p:spPr>
        </p:sp>
      </p:grpSp>
      <p:grpSp>
        <p:nvGrpSpPr>
          <p:cNvPr name="Group 4" id="4"/>
          <p:cNvGrpSpPr>
            <a:grpSpLocks noChangeAspect="true"/>
          </p:cNvGrpSpPr>
          <p:nvPr/>
        </p:nvGrpSpPr>
        <p:grpSpPr>
          <a:xfrm rot="0">
            <a:off x="10577220" y="1376786"/>
            <a:ext cx="2390854" cy="2390845"/>
            <a:chOff x="0" y="0"/>
            <a:chExt cx="6350000" cy="6349975"/>
          </a:xfrm>
        </p:grpSpPr>
        <p:sp>
          <p:nvSpPr>
            <p:cNvPr name="Freeform 5" id="5"/>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0" t="-4917" r="0" b="-4917"/>
              </a:stretch>
            </a:blipFill>
          </p:spPr>
        </p:sp>
      </p:grpSp>
      <p:grpSp>
        <p:nvGrpSpPr>
          <p:cNvPr name="Group 6" id="6"/>
          <p:cNvGrpSpPr>
            <a:grpSpLocks noChangeAspect="true"/>
          </p:cNvGrpSpPr>
          <p:nvPr/>
        </p:nvGrpSpPr>
        <p:grpSpPr>
          <a:xfrm rot="0">
            <a:off x="3101276" y="5614566"/>
            <a:ext cx="2390854" cy="2390845"/>
            <a:chOff x="0" y="0"/>
            <a:chExt cx="6350000" cy="6349975"/>
          </a:xfrm>
        </p:grpSpPr>
        <p:sp>
          <p:nvSpPr>
            <p:cNvPr name="Freeform 7" id="7"/>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0" t="-579" r="0" b="-579"/>
              </a:stretch>
            </a:blipFill>
          </p:spPr>
        </p:sp>
      </p:grpSp>
      <p:grpSp>
        <p:nvGrpSpPr>
          <p:cNvPr name="Group 8" id="8"/>
          <p:cNvGrpSpPr>
            <a:grpSpLocks noChangeAspect="true"/>
          </p:cNvGrpSpPr>
          <p:nvPr/>
        </p:nvGrpSpPr>
        <p:grpSpPr>
          <a:xfrm rot="0">
            <a:off x="6151788" y="5614566"/>
            <a:ext cx="2390854" cy="2390845"/>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0" t="-16666" r="0" b="-16666"/>
              </a:stretch>
            </a:blipFill>
          </p:spPr>
        </p:sp>
      </p:grpSp>
      <p:grpSp>
        <p:nvGrpSpPr>
          <p:cNvPr name="Group 10" id="10"/>
          <p:cNvGrpSpPr>
            <a:grpSpLocks noChangeAspect="true"/>
          </p:cNvGrpSpPr>
          <p:nvPr/>
        </p:nvGrpSpPr>
        <p:grpSpPr>
          <a:xfrm rot="0">
            <a:off x="9202300" y="5614566"/>
            <a:ext cx="2390854" cy="2390845"/>
            <a:chOff x="0" y="0"/>
            <a:chExt cx="6350000" cy="6349975"/>
          </a:xfrm>
        </p:grpSpPr>
        <p:sp>
          <p:nvSpPr>
            <p:cNvPr name="Freeform 11" id="11"/>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0945" t="-22750" r="-25308" b="-1081"/>
              </a:stretch>
            </a:blipFill>
          </p:spPr>
        </p:sp>
      </p:grpSp>
      <p:grpSp>
        <p:nvGrpSpPr>
          <p:cNvPr name="Group 12" id="12"/>
          <p:cNvGrpSpPr>
            <a:grpSpLocks noChangeAspect="true"/>
          </p:cNvGrpSpPr>
          <p:nvPr/>
        </p:nvGrpSpPr>
        <p:grpSpPr>
          <a:xfrm rot="0">
            <a:off x="12252812" y="5614566"/>
            <a:ext cx="2390854" cy="2390845"/>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6284" t="0" r="-6284" b="0"/>
              </a:stretch>
            </a:blipFill>
          </p:spPr>
        </p:sp>
      </p:grpSp>
      <p:sp>
        <p:nvSpPr>
          <p:cNvPr name="AutoShape 14" id="14"/>
          <p:cNvSpPr/>
          <p:nvPr/>
        </p:nvSpPr>
        <p:spPr>
          <a:xfrm>
            <a:off x="7629773" y="1192896"/>
            <a:ext cx="7696577" cy="0"/>
          </a:xfrm>
          <a:prstGeom prst="line">
            <a:avLst/>
          </a:prstGeom>
          <a:ln cap="flat" w="57150">
            <a:solidFill>
              <a:srgbClr val="365B6D"/>
            </a:solidFill>
            <a:prstDash val="solid"/>
            <a:headEnd type="none" len="sm" w="sm"/>
            <a:tailEnd type="none" len="sm" w="sm"/>
          </a:ln>
        </p:spPr>
      </p:sp>
      <p:grpSp>
        <p:nvGrpSpPr>
          <p:cNvPr name="Group 15" id="15"/>
          <p:cNvGrpSpPr/>
          <p:nvPr/>
        </p:nvGrpSpPr>
        <p:grpSpPr>
          <a:xfrm rot="4407411">
            <a:off x="-1764716" y="7600534"/>
            <a:ext cx="4966189" cy="3119746"/>
            <a:chOff x="0" y="0"/>
            <a:chExt cx="1293861" cy="812800"/>
          </a:xfrm>
        </p:grpSpPr>
        <p:sp>
          <p:nvSpPr>
            <p:cNvPr name="Freeform 16" id="16"/>
            <p:cNvSpPr/>
            <p:nvPr/>
          </p:nvSpPr>
          <p:spPr>
            <a:xfrm flipH="false" flipV="false" rot="0">
              <a:off x="0" y="0"/>
              <a:ext cx="1293861" cy="812800"/>
            </a:xfrm>
            <a:custGeom>
              <a:avLst/>
              <a:gdLst/>
              <a:ahLst/>
              <a:cxnLst/>
              <a:rect r="r" b="b" t="t" l="l"/>
              <a:pathLst>
                <a:path h="812800" w="1293861">
                  <a:moveTo>
                    <a:pt x="0" y="0"/>
                  </a:moveTo>
                  <a:lnTo>
                    <a:pt x="1293861" y="0"/>
                  </a:lnTo>
                  <a:lnTo>
                    <a:pt x="1293861" y="812800"/>
                  </a:lnTo>
                  <a:lnTo>
                    <a:pt x="0" y="812800"/>
                  </a:lnTo>
                  <a:close/>
                </a:path>
              </a:pathLst>
            </a:custGeom>
            <a:solidFill>
              <a:srgbClr val="A63A20"/>
            </a:solidFill>
          </p:spPr>
        </p:sp>
        <p:sp>
          <p:nvSpPr>
            <p:cNvPr name="TextBox 17" id="17"/>
            <p:cNvSpPr txBox="true"/>
            <p:nvPr/>
          </p:nvSpPr>
          <p:spPr>
            <a:xfrm>
              <a:off x="0" y="-19050"/>
              <a:ext cx="1293861" cy="831850"/>
            </a:xfrm>
            <a:prstGeom prst="rect">
              <a:avLst/>
            </a:prstGeom>
          </p:spPr>
          <p:txBody>
            <a:bodyPr anchor="ctr" rtlCol="false" tIns="31770" lIns="31770" bIns="31770" rIns="31770"/>
            <a:lstStyle/>
            <a:p>
              <a:pPr algn="ctr">
                <a:lnSpc>
                  <a:spcPts val="1576"/>
                </a:lnSpc>
              </a:pPr>
            </a:p>
          </p:txBody>
        </p:sp>
      </p:grpSp>
      <p:grpSp>
        <p:nvGrpSpPr>
          <p:cNvPr name="Group 18" id="18"/>
          <p:cNvGrpSpPr/>
          <p:nvPr/>
        </p:nvGrpSpPr>
        <p:grpSpPr>
          <a:xfrm rot="735964">
            <a:off x="766618" y="9708843"/>
            <a:ext cx="5366484" cy="3119746"/>
            <a:chOff x="0" y="0"/>
            <a:chExt cx="1398152" cy="812800"/>
          </a:xfrm>
        </p:grpSpPr>
        <p:sp>
          <p:nvSpPr>
            <p:cNvPr name="Freeform 19" id="19"/>
            <p:cNvSpPr/>
            <p:nvPr/>
          </p:nvSpPr>
          <p:spPr>
            <a:xfrm flipH="false" flipV="false" rot="0">
              <a:off x="0" y="0"/>
              <a:ext cx="1398152" cy="812800"/>
            </a:xfrm>
            <a:custGeom>
              <a:avLst/>
              <a:gdLst/>
              <a:ahLst/>
              <a:cxnLst/>
              <a:rect r="r" b="b" t="t" l="l"/>
              <a:pathLst>
                <a:path h="812800" w="1398152">
                  <a:moveTo>
                    <a:pt x="0" y="0"/>
                  </a:moveTo>
                  <a:lnTo>
                    <a:pt x="1398152" y="0"/>
                  </a:lnTo>
                  <a:lnTo>
                    <a:pt x="1398152" y="812800"/>
                  </a:lnTo>
                  <a:lnTo>
                    <a:pt x="0" y="812800"/>
                  </a:lnTo>
                  <a:close/>
                </a:path>
              </a:pathLst>
            </a:custGeom>
            <a:solidFill>
              <a:srgbClr val="C1C2C4"/>
            </a:solidFill>
          </p:spPr>
        </p:sp>
        <p:sp>
          <p:nvSpPr>
            <p:cNvPr name="TextBox 20" id="20"/>
            <p:cNvSpPr txBox="true"/>
            <p:nvPr/>
          </p:nvSpPr>
          <p:spPr>
            <a:xfrm>
              <a:off x="0" y="-19050"/>
              <a:ext cx="1398152" cy="831850"/>
            </a:xfrm>
            <a:prstGeom prst="rect">
              <a:avLst/>
            </a:prstGeom>
          </p:spPr>
          <p:txBody>
            <a:bodyPr anchor="ctr" rtlCol="false" tIns="31770" lIns="31770" bIns="31770" rIns="31770"/>
            <a:lstStyle/>
            <a:p>
              <a:pPr algn="ctr">
                <a:lnSpc>
                  <a:spcPts val="1576"/>
                </a:lnSpc>
              </a:pPr>
            </a:p>
          </p:txBody>
        </p:sp>
      </p:grpSp>
      <p:grpSp>
        <p:nvGrpSpPr>
          <p:cNvPr name="Group 21" id="21"/>
          <p:cNvGrpSpPr/>
          <p:nvPr/>
        </p:nvGrpSpPr>
        <p:grpSpPr>
          <a:xfrm rot="-1419902">
            <a:off x="12804924" y="9198189"/>
            <a:ext cx="5437291" cy="3119746"/>
            <a:chOff x="0" y="0"/>
            <a:chExt cx="1416599" cy="812800"/>
          </a:xfrm>
        </p:grpSpPr>
        <p:sp>
          <p:nvSpPr>
            <p:cNvPr name="Freeform 22" id="22"/>
            <p:cNvSpPr/>
            <p:nvPr/>
          </p:nvSpPr>
          <p:spPr>
            <a:xfrm flipH="false" flipV="false" rot="0">
              <a:off x="0" y="0"/>
              <a:ext cx="1416599" cy="812800"/>
            </a:xfrm>
            <a:custGeom>
              <a:avLst/>
              <a:gdLst/>
              <a:ahLst/>
              <a:cxnLst/>
              <a:rect r="r" b="b" t="t" l="l"/>
              <a:pathLst>
                <a:path h="812800" w="1416599">
                  <a:moveTo>
                    <a:pt x="0" y="0"/>
                  </a:moveTo>
                  <a:lnTo>
                    <a:pt x="1416599" y="0"/>
                  </a:lnTo>
                  <a:lnTo>
                    <a:pt x="1416599" y="812800"/>
                  </a:lnTo>
                  <a:lnTo>
                    <a:pt x="0" y="812800"/>
                  </a:lnTo>
                  <a:close/>
                </a:path>
              </a:pathLst>
            </a:custGeom>
            <a:solidFill>
              <a:srgbClr val="A63A20"/>
            </a:solidFill>
          </p:spPr>
        </p:sp>
        <p:sp>
          <p:nvSpPr>
            <p:cNvPr name="TextBox 23" id="23"/>
            <p:cNvSpPr txBox="true"/>
            <p:nvPr/>
          </p:nvSpPr>
          <p:spPr>
            <a:xfrm>
              <a:off x="0" y="-19050"/>
              <a:ext cx="1416599" cy="831850"/>
            </a:xfrm>
            <a:prstGeom prst="rect">
              <a:avLst/>
            </a:prstGeom>
          </p:spPr>
          <p:txBody>
            <a:bodyPr anchor="ctr" rtlCol="false" tIns="31770" lIns="31770" bIns="31770" rIns="31770"/>
            <a:lstStyle/>
            <a:p>
              <a:pPr algn="ctr">
                <a:lnSpc>
                  <a:spcPts val="1576"/>
                </a:lnSpc>
              </a:pPr>
            </a:p>
          </p:txBody>
        </p:sp>
      </p:grpSp>
      <p:grpSp>
        <p:nvGrpSpPr>
          <p:cNvPr name="Group 24" id="24"/>
          <p:cNvGrpSpPr/>
          <p:nvPr/>
        </p:nvGrpSpPr>
        <p:grpSpPr>
          <a:xfrm rot="-4528898">
            <a:off x="14872142" y="6727650"/>
            <a:ext cx="5307680" cy="3119746"/>
            <a:chOff x="0" y="0"/>
            <a:chExt cx="1382831" cy="812800"/>
          </a:xfrm>
        </p:grpSpPr>
        <p:sp>
          <p:nvSpPr>
            <p:cNvPr name="Freeform 25" id="25"/>
            <p:cNvSpPr/>
            <p:nvPr/>
          </p:nvSpPr>
          <p:spPr>
            <a:xfrm flipH="false" flipV="false" rot="0">
              <a:off x="0" y="0"/>
              <a:ext cx="1382831" cy="812800"/>
            </a:xfrm>
            <a:custGeom>
              <a:avLst/>
              <a:gdLst/>
              <a:ahLst/>
              <a:cxnLst/>
              <a:rect r="r" b="b" t="t" l="l"/>
              <a:pathLst>
                <a:path h="812800" w="1382831">
                  <a:moveTo>
                    <a:pt x="0" y="0"/>
                  </a:moveTo>
                  <a:lnTo>
                    <a:pt x="1382831" y="0"/>
                  </a:lnTo>
                  <a:lnTo>
                    <a:pt x="1382831" y="812800"/>
                  </a:lnTo>
                  <a:lnTo>
                    <a:pt x="0" y="812800"/>
                  </a:lnTo>
                  <a:close/>
                </a:path>
              </a:pathLst>
            </a:custGeom>
            <a:solidFill>
              <a:srgbClr val="C1C2C4"/>
            </a:solidFill>
          </p:spPr>
        </p:sp>
        <p:sp>
          <p:nvSpPr>
            <p:cNvPr name="TextBox 26" id="26"/>
            <p:cNvSpPr txBox="true"/>
            <p:nvPr/>
          </p:nvSpPr>
          <p:spPr>
            <a:xfrm>
              <a:off x="0" y="-19050"/>
              <a:ext cx="1382831" cy="831850"/>
            </a:xfrm>
            <a:prstGeom prst="rect">
              <a:avLst/>
            </a:prstGeom>
          </p:spPr>
          <p:txBody>
            <a:bodyPr anchor="ctr" rtlCol="false" tIns="31770" lIns="31770" bIns="31770" rIns="31770"/>
            <a:lstStyle/>
            <a:p>
              <a:pPr algn="ctr">
                <a:lnSpc>
                  <a:spcPts val="1576"/>
                </a:lnSpc>
              </a:pPr>
            </a:p>
          </p:txBody>
        </p:sp>
      </p:grpSp>
      <p:sp>
        <p:nvSpPr>
          <p:cNvPr name="Freeform 27" id="27"/>
          <p:cNvSpPr/>
          <p:nvPr/>
        </p:nvSpPr>
        <p:spPr>
          <a:xfrm flipH="false" flipV="false" rot="0">
            <a:off x="4525441" y="1508435"/>
            <a:ext cx="667141" cy="572907"/>
          </a:xfrm>
          <a:custGeom>
            <a:avLst/>
            <a:gdLst/>
            <a:ahLst/>
            <a:cxnLst/>
            <a:rect r="r" b="b" t="t" l="l"/>
            <a:pathLst>
              <a:path h="572907" w="667141">
                <a:moveTo>
                  <a:pt x="0" y="0"/>
                </a:moveTo>
                <a:lnTo>
                  <a:pt x="667141" y="0"/>
                </a:lnTo>
                <a:lnTo>
                  <a:pt x="667141" y="572906"/>
                </a:lnTo>
                <a:lnTo>
                  <a:pt x="0" y="572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0397727" y="1376786"/>
            <a:ext cx="667141" cy="572907"/>
          </a:xfrm>
          <a:custGeom>
            <a:avLst/>
            <a:gdLst/>
            <a:ahLst/>
            <a:cxnLst/>
            <a:rect r="r" b="b" t="t" l="l"/>
            <a:pathLst>
              <a:path h="572907" w="667141">
                <a:moveTo>
                  <a:pt x="0" y="0"/>
                </a:moveTo>
                <a:lnTo>
                  <a:pt x="667141" y="0"/>
                </a:lnTo>
                <a:lnTo>
                  <a:pt x="667141" y="572907"/>
                </a:lnTo>
                <a:lnTo>
                  <a:pt x="0" y="57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9" id="29"/>
          <p:cNvSpPr/>
          <p:nvPr/>
        </p:nvSpPr>
        <p:spPr>
          <a:xfrm flipH="false" flipV="false" rot="0">
            <a:off x="3018627" y="5538842"/>
            <a:ext cx="667141" cy="572907"/>
          </a:xfrm>
          <a:custGeom>
            <a:avLst/>
            <a:gdLst/>
            <a:ahLst/>
            <a:cxnLst/>
            <a:rect r="r" b="b" t="t" l="l"/>
            <a:pathLst>
              <a:path h="572907" w="667141">
                <a:moveTo>
                  <a:pt x="0" y="0"/>
                </a:moveTo>
                <a:lnTo>
                  <a:pt x="667141" y="0"/>
                </a:lnTo>
                <a:lnTo>
                  <a:pt x="667141" y="572907"/>
                </a:lnTo>
                <a:lnTo>
                  <a:pt x="0" y="57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0" id="30"/>
          <p:cNvSpPr/>
          <p:nvPr/>
        </p:nvSpPr>
        <p:spPr>
          <a:xfrm flipH="false" flipV="false" rot="0">
            <a:off x="6069675" y="5538842"/>
            <a:ext cx="667141" cy="572907"/>
          </a:xfrm>
          <a:custGeom>
            <a:avLst/>
            <a:gdLst/>
            <a:ahLst/>
            <a:cxnLst/>
            <a:rect r="r" b="b" t="t" l="l"/>
            <a:pathLst>
              <a:path h="572907" w="667141">
                <a:moveTo>
                  <a:pt x="0" y="0"/>
                </a:moveTo>
                <a:lnTo>
                  <a:pt x="667141" y="0"/>
                </a:lnTo>
                <a:lnTo>
                  <a:pt x="667141" y="572907"/>
                </a:lnTo>
                <a:lnTo>
                  <a:pt x="0" y="57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9120723" y="5538842"/>
            <a:ext cx="667141" cy="572907"/>
          </a:xfrm>
          <a:custGeom>
            <a:avLst/>
            <a:gdLst/>
            <a:ahLst/>
            <a:cxnLst/>
            <a:rect r="r" b="b" t="t" l="l"/>
            <a:pathLst>
              <a:path h="572907" w="667141">
                <a:moveTo>
                  <a:pt x="0" y="0"/>
                </a:moveTo>
                <a:lnTo>
                  <a:pt x="667141" y="0"/>
                </a:lnTo>
                <a:lnTo>
                  <a:pt x="667141" y="572907"/>
                </a:lnTo>
                <a:lnTo>
                  <a:pt x="0" y="57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2" id="32"/>
          <p:cNvSpPr/>
          <p:nvPr/>
        </p:nvSpPr>
        <p:spPr>
          <a:xfrm flipH="false" flipV="false" rot="0">
            <a:off x="12171771" y="5538842"/>
            <a:ext cx="667141" cy="572907"/>
          </a:xfrm>
          <a:custGeom>
            <a:avLst/>
            <a:gdLst/>
            <a:ahLst/>
            <a:cxnLst/>
            <a:rect r="r" b="b" t="t" l="l"/>
            <a:pathLst>
              <a:path h="572907" w="667141">
                <a:moveTo>
                  <a:pt x="0" y="0"/>
                </a:moveTo>
                <a:lnTo>
                  <a:pt x="667140" y="0"/>
                </a:lnTo>
                <a:lnTo>
                  <a:pt x="667140" y="572907"/>
                </a:lnTo>
                <a:lnTo>
                  <a:pt x="0" y="57290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667533" y="528634"/>
            <a:ext cx="667141" cy="572907"/>
          </a:xfrm>
          <a:custGeom>
            <a:avLst/>
            <a:gdLst/>
            <a:ahLst/>
            <a:cxnLst/>
            <a:rect r="r" b="b" t="t" l="l"/>
            <a:pathLst>
              <a:path h="572907" w="667141">
                <a:moveTo>
                  <a:pt x="0" y="0"/>
                </a:moveTo>
                <a:lnTo>
                  <a:pt x="667140" y="0"/>
                </a:lnTo>
                <a:lnTo>
                  <a:pt x="667140" y="572906"/>
                </a:lnTo>
                <a:lnTo>
                  <a:pt x="0" y="572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34" id="34"/>
          <p:cNvSpPr/>
          <p:nvPr/>
        </p:nvSpPr>
        <p:spPr>
          <a:xfrm>
            <a:off x="1503380" y="1207751"/>
            <a:ext cx="3370868" cy="0"/>
          </a:xfrm>
          <a:prstGeom prst="line">
            <a:avLst/>
          </a:prstGeom>
          <a:ln cap="flat" w="57150">
            <a:solidFill>
              <a:srgbClr val="365B6D"/>
            </a:solidFill>
            <a:prstDash val="solid"/>
            <a:headEnd type="none" len="sm" w="sm"/>
            <a:tailEnd type="none" len="sm" w="sm"/>
          </a:ln>
        </p:spPr>
      </p:sp>
      <p:sp>
        <p:nvSpPr>
          <p:cNvPr name="Freeform 35" id="35">
            <a:hlinkClick r:id="rId12" tooltip="https://www.linkedin.com/in/maha-messaoud-a233641b6/"/>
          </p:cNvPr>
          <p:cNvSpPr/>
          <p:nvPr/>
        </p:nvSpPr>
        <p:spPr>
          <a:xfrm flipH="false" flipV="false" rot="0">
            <a:off x="3705751" y="8726407"/>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6" id="36">
            <a:hlinkClick r:id="rId15" tooltip="https://github.com/MahaMessaoud"/>
          </p:cNvPr>
          <p:cNvSpPr/>
          <p:nvPr/>
        </p:nvSpPr>
        <p:spPr>
          <a:xfrm flipH="false" flipV="false" rot="0">
            <a:off x="4324415" y="8672828"/>
            <a:ext cx="573515" cy="501565"/>
          </a:xfrm>
          <a:custGeom>
            <a:avLst/>
            <a:gdLst/>
            <a:ahLst/>
            <a:cxnLst/>
            <a:rect r="r" b="b" t="t" l="l"/>
            <a:pathLst>
              <a:path h="501565" w="573515">
                <a:moveTo>
                  <a:pt x="0" y="0"/>
                </a:moveTo>
                <a:lnTo>
                  <a:pt x="573516" y="0"/>
                </a:lnTo>
                <a:lnTo>
                  <a:pt x="573516" y="501565"/>
                </a:lnTo>
                <a:lnTo>
                  <a:pt x="0" y="501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37" id="37"/>
          <p:cNvSpPr txBox="true"/>
          <p:nvPr/>
        </p:nvSpPr>
        <p:spPr>
          <a:xfrm rot="0">
            <a:off x="4611173" y="4324661"/>
            <a:ext cx="2580520"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Coach</a:t>
            </a:r>
          </a:p>
        </p:txBody>
      </p:sp>
      <p:sp>
        <p:nvSpPr>
          <p:cNvPr name="TextBox 38" id="38"/>
          <p:cNvSpPr txBox="true"/>
          <p:nvPr/>
        </p:nvSpPr>
        <p:spPr>
          <a:xfrm rot="0">
            <a:off x="4859012" y="4572445"/>
            <a:ext cx="2390854" cy="515507"/>
          </a:xfrm>
          <a:prstGeom prst="rect">
            <a:avLst/>
          </a:prstGeom>
        </p:spPr>
        <p:txBody>
          <a:bodyPr anchor="t" rtlCol="false" tIns="0" lIns="0" bIns="0" rIns="0">
            <a:spAutoFit/>
          </a:bodyPr>
          <a:lstStyle/>
          <a:p>
            <a:pPr algn="ctr">
              <a:lnSpc>
                <a:spcPts val="1440"/>
              </a:lnSpc>
            </a:pPr>
            <a:r>
              <a:rPr lang="en-US" sz="1028">
                <a:solidFill>
                  <a:srgbClr val="365B6D"/>
                </a:solidFill>
                <a:latin typeface="Oswald"/>
              </a:rPr>
              <a:t>Teacher at ESPRIT School of Engineering</a:t>
            </a:r>
          </a:p>
          <a:p>
            <a:pPr algn="ctr">
              <a:lnSpc>
                <a:spcPts val="1440"/>
              </a:lnSpc>
            </a:pPr>
          </a:p>
          <a:p>
            <a:pPr algn="ctr">
              <a:lnSpc>
                <a:spcPts val="1440"/>
              </a:lnSpc>
            </a:pPr>
          </a:p>
        </p:txBody>
      </p:sp>
      <p:sp>
        <p:nvSpPr>
          <p:cNvPr name="TextBox 39" id="39"/>
          <p:cNvSpPr txBox="true"/>
          <p:nvPr/>
        </p:nvSpPr>
        <p:spPr>
          <a:xfrm rot="0">
            <a:off x="12252812" y="8430792"/>
            <a:ext cx="2390854"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DEVELOPPER</a:t>
            </a:r>
          </a:p>
        </p:txBody>
      </p:sp>
      <p:sp>
        <p:nvSpPr>
          <p:cNvPr name="Freeform 40" id="40">
            <a:hlinkClick r:id="rId16" tooltip="https://www.linkedin.com/in/wiem-hamdoun-04bb33218/"/>
          </p:cNvPr>
          <p:cNvSpPr/>
          <p:nvPr/>
        </p:nvSpPr>
        <p:spPr>
          <a:xfrm flipH="false" flipV="false" rot="0">
            <a:off x="6736816" y="8779986"/>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1" id="41">
            <a:hlinkClick r:id="rId17" tooltip="https://github.com/wiemhamdounn/?fbclid=IwAR2Kfyi3FbpkYcF1o80-M_G3s-Mi9GMrTEYgZN0o5tBWcjPY47PsC9PCxN8"/>
          </p:cNvPr>
          <p:cNvSpPr/>
          <p:nvPr/>
        </p:nvSpPr>
        <p:spPr>
          <a:xfrm flipH="false" flipV="false" rot="0">
            <a:off x="7355480" y="8726407"/>
            <a:ext cx="573515" cy="501565"/>
          </a:xfrm>
          <a:custGeom>
            <a:avLst/>
            <a:gdLst/>
            <a:ahLst/>
            <a:cxnLst/>
            <a:rect r="r" b="b" t="t" l="l"/>
            <a:pathLst>
              <a:path h="501565" w="573515">
                <a:moveTo>
                  <a:pt x="0" y="0"/>
                </a:moveTo>
                <a:lnTo>
                  <a:pt x="573515" y="0"/>
                </a:lnTo>
                <a:lnTo>
                  <a:pt x="573515" y="501565"/>
                </a:lnTo>
                <a:lnTo>
                  <a:pt x="0" y="501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2" id="42">
            <a:hlinkClick r:id="rId18" tooltip="https://www.linkedin.com/in/ahmed-benabid-a80b47282/?fbclid=IwAR0Bzbz4wW83-VAHAPtALoKvnmdLuUckRVLze0Mrh_lr0vFNfygEw_Kdj3Y"/>
          </p:cNvPr>
          <p:cNvSpPr/>
          <p:nvPr/>
        </p:nvSpPr>
        <p:spPr>
          <a:xfrm flipH="false" flipV="false" rot="0">
            <a:off x="9981130" y="8779986"/>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3" id="43">
            <a:hlinkClick r:id="rId19" tooltip="https://github.com/ahmeddba?fbclid=IwAR3zcsTomWtHa6N1Dn4hvLlyi4MYTwOH4sFp7s9wEJzqTo_y4G5EAfEzW4g"/>
          </p:cNvPr>
          <p:cNvSpPr/>
          <p:nvPr/>
        </p:nvSpPr>
        <p:spPr>
          <a:xfrm flipH="false" flipV="false" rot="0">
            <a:off x="10599794" y="8726407"/>
            <a:ext cx="573515" cy="501565"/>
          </a:xfrm>
          <a:custGeom>
            <a:avLst/>
            <a:gdLst/>
            <a:ahLst/>
            <a:cxnLst/>
            <a:rect r="r" b="b" t="t" l="l"/>
            <a:pathLst>
              <a:path h="501565" w="573515">
                <a:moveTo>
                  <a:pt x="0" y="0"/>
                </a:moveTo>
                <a:lnTo>
                  <a:pt x="573516" y="0"/>
                </a:lnTo>
                <a:lnTo>
                  <a:pt x="573516" y="501565"/>
                </a:lnTo>
                <a:lnTo>
                  <a:pt x="0" y="501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4" id="44">
            <a:hlinkClick r:id="rId20" tooltip="https://www.linkedin.com/in/skander-chouk/?fbclid=IwAR2b2RyejBPc2XoZ2OvYmUTa-dOQidacvp6zU7LZJ5z-27G014gqGuBvALs"/>
          </p:cNvPr>
          <p:cNvSpPr/>
          <p:nvPr/>
        </p:nvSpPr>
        <p:spPr>
          <a:xfrm flipH="false" flipV="false" rot="0">
            <a:off x="12852149" y="8692717"/>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5" id="45">
            <a:hlinkClick r:id="rId21" tooltip="https://github.com/choukskander?fbclid=IwAR1aJ5hH0ptvesnxyiwnWt_u68Tctd71121XVhEzFAI9ylQGjq6au7QYSy0"/>
          </p:cNvPr>
          <p:cNvSpPr/>
          <p:nvPr/>
        </p:nvSpPr>
        <p:spPr>
          <a:xfrm flipH="false" flipV="false" rot="0">
            <a:off x="13470814" y="8639138"/>
            <a:ext cx="573515" cy="501565"/>
          </a:xfrm>
          <a:custGeom>
            <a:avLst/>
            <a:gdLst/>
            <a:ahLst/>
            <a:cxnLst/>
            <a:rect r="r" b="b" t="t" l="l"/>
            <a:pathLst>
              <a:path h="501565" w="573515">
                <a:moveTo>
                  <a:pt x="0" y="0"/>
                </a:moveTo>
                <a:lnTo>
                  <a:pt x="573515" y="0"/>
                </a:lnTo>
                <a:lnTo>
                  <a:pt x="573515" y="501565"/>
                </a:lnTo>
                <a:lnTo>
                  <a:pt x="0" y="50156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6" id="46">
            <a:hlinkClick r:id="rId22" tooltip="https://www.linkedin.com/in/ben-rejeb-amine-b4918b221/?fbclid=IwAR0Xf_rd5SsEqgPkjhp6AG2y3B7SMX5EIW32xD5bc4tU4xpr8GFej1WLXSs"/>
          </p:cNvPr>
          <p:cNvSpPr/>
          <p:nvPr/>
        </p:nvSpPr>
        <p:spPr>
          <a:xfrm flipH="false" flipV="false" rot="0">
            <a:off x="11215246" y="4496701"/>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7" id="47">
            <a:hlinkClick r:id="rId23" tooltip="https://github.com/aminebr-git?fbclid=IwAR2-FdqjXT4uCs3Mrypu5vCAb0VZKm_Wu-nuA76vcDAoPCFVHSpIKe7nhB8"/>
          </p:cNvPr>
          <p:cNvSpPr/>
          <p:nvPr/>
        </p:nvSpPr>
        <p:spPr>
          <a:xfrm flipH="false" flipV="false" rot="0">
            <a:off x="11833910" y="4443121"/>
            <a:ext cx="573515" cy="501565"/>
          </a:xfrm>
          <a:custGeom>
            <a:avLst/>
            <a:gdLst/>
            <a:ahLst/>
            <a:cxnLst/>
            <a:rect r="r" b="b" t="t" l="l"/>
            <a:pathLst>
              <a:path h="501565" w="573515">
                <a:moveTo>
                  <a:pt x="0" y="0"/>
                </a:moveTo>
                <a:lnTo>
                  <a:pt x="573515" y="0"/>
                </a:lnTo>
                <a:lnTo>
                  <a:pt x="573515" y="501566"/>
                </a:lnTo>
                <a:lnTo>
                  <a:pt x="0" y="5015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48" id="48"/>
          <p:cNvSpPr/>
          <p:nvPr/>
        </p:nvSpPr>
        <p:spPr>
          <a:xfrm flipH="false" flipV="false" rot="0">
            <a:off x="4611173" y="4456475"/>
            <a:ext cx="401760" cy="401760"/>
          </a:xfrm>
          <a:custGeom>
            <a:avLst/>
            <a:gdLst/>
            <a:ahLst/>
            <a:cxnLst/>
            <a:rect r="r" b="b" t="t" l="l"/>
            <a:pathLst>
              <a:path h="401760" w="401760">
                <a:moveTo>
                  <a:pt x="0" y="0"/>
                </a:moveTo>
                <a:lnTo>
                  <a:pt x="401760" y="0"/>
                </a:lnTo>
                <a:lnTo>
                  <a:pt x="401760" y="401760"/>
                </a:lnTo>
                <a:lnTo>
                  <a:pt x="0" y="40176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9" id="49"/>
          <p:cNvSpPr/>
          <p:nvPr/>
        </p:nvSpPr>
        <p:spPr>
          <a:xfrm flipH="false" flipV="false" rot="0">
            <a:off x="8415603" y="9341739"/>
            <a:ext cx="2077380" cy="1040438"/>
          </a:xfrm>
          <a:custGeom>
            <a:avLst/>
            <a:gdLst/>
            <a:ahLst/>
            <a:cxnLst/>
            <a:rect r="r" b="b" t="t" l="l"/>
            <a:pathLst>
              <a:path h="1040438" w="2077380">
                <a:moveTo>
                  <a:pt x="0" y="0"/>
                </a:moveTo>
                <a:lnTo>
                  <a:pt x="2077380" y="0"/>
                </a:lnTo>
                <a:lnTo>
                  <a:pt x="2077380" y="1040439"/>
                </a:lnTo>
                <a:lnTo>
                  <a:pt x="0" y="1040439"/>
                </a:lnTo>
                <a:lnTo>
                  <a:pt x="0" y="0"/>
                </a:lnTo>
                <a:close/>
              </a:path>
            </a:pathLst>
          </a:custGeom>
          <a:blipFill>
            <a:blip r:embed="rId24"/>
            <a:stretch>
              <a:fillRect l="0" t="0" r="0" b="0"/>
            </a:stretch>
          </a:blipFill>
        </p:spPr>
      </p:sp>
      <p:sp>
        <p:nvSpPr>
          <p:cNvPr name="Freeform 50" id="50"/>
          <p:cNvSpPr/>
          <p:nvPr/>
        </p:nvSpPr>
        <p:spPr>
          <a:xfrm flipH="false" flipV="false" rot="0">
            <a:off x="16517093" y="208084"/>
            <a:ext cx="1455156" cy="1455156"/>
          </a:xfrm>
          <a:custGeom>
            <a:avLst/>
            <a:gdLst/>
            <a:ahLst/>
            <a:cxnLst/>
            <a:rect r="r" b="b" t="t" l="l"/>
            <a:pathLst>
              <a:path h="1455156" w="1455156">
                <a:moveTo>
                  <a:pt x="0" y="0"/>
                </a:moveTo>
                <a:lnTo>
                  <a:pt x="1455156" y="0"/>
                </a:lnTo>
                <a:lnTo>
                  <a:pt x="1455156" y="1455156"/>
                </a:lnTo>
                <a:lnTo>
                  <a:pt x="0" y="1455156"/>
                </a:lnTo>
                <a:lnTo>
                  <a:pt x="0" y="0"/>
                </a:lnTo>
                <a:close/>
              </a:path>
            </a:pathLst>
          </a:custGeom>
          <a:blipFill>
            <a:blip r:embed="rId25"/>
            <a:stretch>
              <a:fillRect l="0" t="0" r="0" b="0"/>
            </a:stretch>
          </a:blipFill>
        </p:spPr>
      </p:sp>
      <p:sp>
        <p:nvSpPr>
          <p:cNvPr name="TextBox 51" id="51"/>
          <p:cNvSpPr txBox="true"/>
          <p:nvPr/>
        </p:nvSpPr>
        <p:spPr>
          <a:xfrm rot="0">
            <a:off x="1503380" y="412982"/>
            <a:ext cx="4648408" cy="683975"/>
          </a:xfrm>
          <a:prstGeom prst="rect">
            <a:avLst/>
          </a:prstGeom>
        </p:spPr>
        <p:txBody>
          <a:bodyPr anchor="t" rtlCol="false" tIns="0" lIns="0" bIns="0" rIns="0">
            <a:spAutoFit/>
          </a:bodyPr>
          <a:lstStyle/>
          <a:p>
            <a:pPr>
              <a:lnSpc>
                <a:spcPts val="5201"/>
              </a:lnSpc>
            </a:pPr>
            <a:r>
              <a:rPr lang="en-US" sz="3715">
                <a:solidFill>
                  <a:srgbClr val="365B6D"/>
                </a:solidFill>
                <a:latin typeface="Poppins Heavy"/>
              </a:rPr>
              <a:t>NINJA’SCODE</a:t>
            </a:r>
          </a:p>
        </p:txBody>
      </p:sp>
      <p:sp>
        <p:nvSpPr>
          <p:cNvPr name="TextBox 52" id="52"/>
          <p:cNvSpPr txBox="true"/>
          <p:nvPr/>
        </p:nvSpPr>
        <p:spPr>
          <a:xfrm rot="0">
            <a:off x="4611173" y="4027262"/>
            <a:ext cx="2580520"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Asma Ayari</a:t>
            </a:r>
          </a:p>
        </p:txBody>
      </p:sp>
      <p:sp>
        <p:nvSpPr>
          <p:cNvPr name="TextBox 53" id="53"/>
          <p:cNvSpPr txBox="true"/>
          <p:nvPr/>
        </p:nvSpPr>
        <p:spPr>
          <a:xfrm rot="0">
            <a:off x="10614387" y="3895614"/>
            <a:ext cx="2316520"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Amine Ben Rejeb</a:t>
            </a:r>
          </a:p>
        </p:txBody>
      </p:sp>
      <p:sp>
        <p:nvSpPr>
          <p:cNvPr name="TextBox 54" id="54"/>
          <p:cNvSpPr txBox="true"/>
          <p:nvPr/>
        </p:nvSpPr>
        <p:spPr>
          <a:xfrm rot="0">
            <a:off x="10614387" y="4193013"/>
            <a:ext cx="2316520"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DEVELOPPER</a:t>
            </a:r>
          </a:p>
        </p:txBody>
      </p:sp>
      <p:sp>
        <p:nvSpPr>
          <p:cNvPr name="TextBox 55" id="55"/>
          <p:cNvSpPr txBox="true"/>
          <p:nvPr/>
        </p:nvSpPr>
        <p:spPr>
          <a:xfrm rot="0">
            <a:off x="3101276" y="8112759"/>
            <a:ext cx="2390854"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Maha Messaoud</a:t>
            </a:r>
          </a:p>
        </p:txBody>
      </p:sp>
      <p:sp>
        <p:nvSpPr>
          <p:cNvPr name="TextBox 56" id="56"/>
          <p:cNvSpPr txBox="true"/>
          <p:nvPr/>
        </p:nvSpPr>
        <p:spPr>
          <a:xfrm rot="0">
            <a:off x="3101276" y="8430792"/>
            <a:ext cx="2390854"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DEVELOPPER</a:t>
            </a:r>
          </a:p>
        </p:txBody>
      </p:sp>
      <p:sp>
        <p:nvSpPr>
          <p:cNvPr name="TextBox 57" id="57"/>
          <p:cNvSpPr txBox="true"/>
          <p:nvPr/>
        </p:nvSpPr>
        <p:spPr>
          <a:xfrm rot="0">
            <a:off x="6151788" y="8112759"/>
            <a:ext cx="2390854"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Wiem Hamdoun</a:t>
            </a:r>
          </a:p>
        </p:txBody>
      </p:sp>
      <p:sp>
        <p:nvSpPr>
          <p:cNvPr name="TextBox 58" id="58"/>
          <p:cNvSpPr txBox="true"/>
          <p:nvPr/>
        </p:nvSpPr>
        <p:spPr>
          <a:xfrm rot="0">
            <a:off x="6151788" y="8430792"/>
            <a:ext cx="2390854"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DEVELOPPER</a:t>
            </a:r>
          </a:p>
        </p:txBody>
      </p:sp>
      <p:sp>
        <p:nvSpPr>
          <p:cNvPr name="TextBox 59" id="59"/>
          <p:cNvSpPr txBox="true"/>
          <p:nvPr/>
        </p:nvSpPr>
        <p:spPr>
          <a:xfrm rot="0">
            <a:off x="9202300" y="8112759"/>
            <a:ext cx="2390854"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Ahmed Ben Abid</a:t>
            </a:r>
          </a:p>
        </p:txBody>
      </p:sp>
      <p:sp>
        <p:nvSpPr>
          <p:cNvPr name="TextBox 60" id="60"/>
          <p:cNvSpPr txBox="true"/>
          <p:nvPr/>
        </p:nvSpPr>
        <p:spPr>
          <a:xfrm rot="0">
            <a:off x="9202300" y="8430792"/>
            <a:ext cx="2390854"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DEVELOPPER</a:t>
            </a:r>
          </a:p>
        </p:txBody>
      </p:sp>
      <p:sp>
        <p:nvSpPr>
          <p:cNvPr name="TextBox 61" id="61"/>
          <p:cNvSpPr txBox="true"/>
          <p:nvPr/>
        </p:nvSpPr>
        <p:spPr>
          <a:xfrm rot="0">
            <a:off x="12252812" y="8112759"/>
            <a:ext cx="2390854" cy="311543"/>
          </a:xfrm>
          <a:prstGeom prst="rect">
            <a:avLst/>
          </a:prstGeom>
        </p:spPr>
        <p:txBody>
          <a:bodyPr anchor="t" rtlCol="false" tIns="0" lIns="0" bIns="0" rIns="0">
            <a:spAutoFit/>
          </a:bodyPr>
          <a:lstStyle/>
          <a:p>
            <a:pPr algn="ctr">
              <a:lnSpc>
                <a:spcPts val="2565"/>
              </a:lnSpc>
            </a:pPr>
            <a:r>
              <a:rPr lang="en-US" sz="1832">
                <a:solidFill>
                  <a:srgbClr val="365B6D"/>
                </a:solidFill>
                <a:latin typeface="Oswald Bold"/>
              </a:rPr>
              <a:t>Skander Chouk</a:t>
            </a:r>
          </a:p>
        </p:txBody>
      </p:sp>
      <p:sp>
        <p:nvSpPr>
          <p:cNvPr name="TextBox 62" id="62"/>
          <p:cNvSpPr txBox="true"/>
          <p:nvPr/>
        </p:nvSpPr>
        <p:spPr>
          <a:xfrm rot="0">
            <a:off x="7629773" y="705627"/>
            <a:ext cx="7852429" cy="420594"/>
          </a:xfrm>
          <a:prstGeom prst="rect">
            <a:avLst/>
          </a:prstGeom>
        </p:spPr>
        <p:txBody>
          <a:bodyPr anchor="t" rtlCol="false" tIns="0" lIns="0" bIns="0" rIns="0">
            <a:spAutoFit/>
          </a:bodyPr>
          <a:lstStyle/>
          <a:p>
            <a:pPr algn="ctr">
              <a:lnSpc>
                <a:spcPts val="3493"/>
              </a:lnSpc>
            </a:pPr>
            <a:r>
              <a:rPr lang="en-US" sz="2495">
                <a:solidFill>
                  <a:srgbClr val="365B6D"/>
                </a:solidFill>
                <a:latin typeface="Oswald Bold"/>
              </a:rPr>
              <a:t>Ninja’sCode , TWIN5</a:t>
            </a:r>
          </a:p>
        </p:txBody>
      </p:sp>
      <p:sp>
        <p:nvSpPr>
          <p:cNvPr name="TextBox 63" id="63"/>
          <p:cNvSpPr txBox="true"/>
          <p:nvPr/>
        </p:nvSpPr>
        <p:spPr>
          <a:xfrm rot="0">
            <a:off x="1621824" y="1290564"/>
            <a:ext cx="2580520" cy="208345"/>
          </a:xfrm>
          <a:prstGeom prst="rect">
            <a:avLst/>
          </a:prstGeom>
        </p:spPr>
        <p:txBody>
          <a:bodyPr anchor="t" rtlCol="false" tIns="0" lIns="0" bIns="0" rIns="0">
            <a:spAutoFit/>
          </a:bodyPr>
          <a:lstStyle/>
          <a:p>
            <a:pPr algn="ctr">
              <a:lnSpc>
                <a:spcPts val="1748"/>
              </a:lnSpc>
            </a:pPr>
            <a:r>
              <a:rPr lang="en-US" sz="1248">
                <a:solidFill>
                  <a:srgbClr val="289DD2"/>
                </a:solidFill>
                <a:latin typeface="Oswald Bold"/>
              </a:rPr>
              <a:t>4TWIN 5</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6575414" cy="11508987"/>
            <a:chOff x="0" y="0"/>
            <a:chExt cx="588418" cy="1029912"/>
          </a:xfrm>
        </p:grpSpPr>
        <p:sp>
          <p:nvSpPr>
            <p:cNvPr name="Freeform 3" id="3"/>
            <p:cNvSpPr/>
            <p:nvPr/>
          </p:nvSpPr>
          <p:spPr>
            <a:xfrm flipH="false" flipV="false" rot="0">
              <a:off x="0" y="0"/>
              <a:ext cx="588418" cy="1029912"/>
            </a:xfrm>
            <a:custGeom>
              <a:avLst/>
              <a:gdLst/>
              <a:ahLst/>
              <a:cxnLst/>
              <a:rect r="r" b="b" t="t" l="l"/>
              <a:pathLst>
                <a:path h="1029912" w="588418">
                  <a:moveTo>
                    <a:pt x="56515" y="0"/>
                  </a:moveTo>
                  <a:lnTo>
                    <a:pt x="531903" y="0"/>
                  </a:lnTo>
                  <a:cubicBezTo>
                    <a:pt x="546891" y="0"/>
                    <a:pt x="561266" y="5954"/>
                    <a:pt x="571865" y="16553"/>
                  </a:cubicBezTo>
                  <a:cubicBezTo>
                    <a:pt x="582464" y="27152"/>
                    <a:pt x="588418" y="41527"/>
                    <a:pt x="588418" y="56515"/>
                  </a:cubicBezTo>
                  <a:lnTo>
                    <a:pt x="588418" y="973396"/>
                  </a:lnTo>
                  <a:cubicBezTo>
                    <a:pt x="588418" y="988385"/>
                    <a:pt x="582464" y="1002760"/>
                    <a:pt x="571865" y="1013359"/>
                  </a:cubicBezTo>
                  <a:cubicBezTo>
                    <a:pt x="561266" y="1023957"/>
                    <a:pt x="546891" y="1029912"/>
                    <a:pt x="531903" y="1029912"/>
                  </a:cubicBezTo>
                  <a:lnTo>
                    <a:pt x="56515" y="1029912"/>
                  </a:lnTo>
                  <a:cubicBezTo>
                    <a:pt x="41527" y="1029912"/>
                    <a:pt x="27152" y="1023957"/>
                    <a:pt x="16553" y="1013359"/>
                  </a:cubicBezTo>
                  <a:cubicBezTo>
                    <a:pt x="5954" y="1002760"/>
                    <a:pt x="0" y="988385"/>
                    <a:pt x="0" y="973396"/>
                  </a:cubicBezTo>
                  <a:lnTo>
                    <a:pt x="0" y="56515"/>
                  </a:lnTo>
                  <a:cubicBezTo>
                    <a:pt x="0" y="41527"/>
                    <a:pt x="5954" y="27152"/>
                    <a:pt x="16553" y="16553"/>
                  </a:cubicBezTo>
                  <a:cubicBezTo>
                    <a:pt x="27152" y="5954"/>
                    <a:pt x="41527" y="0"/>
                    <a:pt x="56515" y="0"/>
                  </a:cubicBezTo>
                  <a:close/>
                </a:path>
              </a:pathLst>
            </a:custGeom>
            <a:solidFill>
              <a:srgbClr val="0BA8F1">
                <a:alpha val="5882"/>
              </a:srgbClr>
            </a:solidFill>
          </p:spPr>
        </p:sp>
        <p:sp>
          <p:nvSpPr>
            <p:cNvPr name="TextBox 4" id="4"/>
            <p:cNvSpPr txBox="true"/>
            <p:nvPr/>
          </p:nvSpPr>
          <p:spPr>
            <a:xfrm>
              <a:off x="0" y="-38100"/>
              <a:ext cx="588418" cy="1068012"/>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303166" y="735014"/>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819779" y="-2197848"/>
            <a:ext cx="3757522" cy="37575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6819779" y="4757474"/>
            <a:ext cx="3757522" cy="37575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16034575" y="8102749"/>
            <a:ext cx="1570409" cy="1895904"/>
          </a:xfrm>
          <a:custGeom>
            <a:avLst/>
            <a:gdLst/>
            <a:ahLst/>
            <a:cxnLst/>
            <a:rect r="r" b="b" t="t" l="l"/>
            <a:pathLst>
              <a:path h="1895904" w="1570409">
                <a:moveTo>
                  <a:pt x="0" y="0"/>
                </a:moveTo>
                <a:lnTo>
                  <a:pt x="1570409" y="0"/>
                </a:lnTo>
                <a:lnTo>
                  <a:pt x="1570409" y="1895904"/>
                </a:lnTo>
                <a:lnTo>
                  <a:pt x="0" y="1895904"/>
                </a:lnTo>
                <a:lnTo>
                  <a:pt x="0" y="0"/>
                </a:lnTo>
                <a:close/>
              </a:path>
            </a:pathLst>
          </a:custGeom>
          <a:blipFill>
            <a:blip r:embed="rId2"/>
            <a:stretch>
              <a:fillRect l="0" t="0" r="0" b="0"/>
            </a:stretch>
          </a:blipFill>
        </p:spPr>
      </p:sp>
      <p:grpSp>
        <p:nvGrpSpPr>
          <p:cNvPr name="Group 15" id="15"/>
          <p:cNvGrpSpPr/>
          <p:nvPr/>
        </p:nvGrpSpPr>
        <p:grpSpPr>
          <a:xfrm rot="0">
            <a:off x="343599" y="6407777"/>
            <a:ext cx="5527094" cy="6744207"/>
            <a:chOff x="0" y="0"/>
            <a:chExt cx="689045" cy="840779"/>
          </a:xfrm>
        </p:grpSpPr>
        <p:sp>
          <p:nvSpPr>
            <p:cNvPr name="Freeform 16" id="16"/>
            <p:cNvSpPr/>
            <p:nvPr/>
          </p:nvSpPr>
          <p:spPr>
            <a:xfrm flipH="false" flipV="false" rot="0">
              <a:off x="0" y="0"/>
              <a:ext cx="689045" cy="840779"/>
            </a:xfrm>
            <a:custGeom>
              <a:avLst/>
              <a:gdLst/>
              <a:ahLst/>
              <a:cxnLst/>
              <a:rect r="r" b="b" t="t" l="l"/>
              <a:pathLst>
                <a:path h="840779" w="689045">
                  <a:moveTo>
                    <a:pt x="229806" y="19070"/>
                  </a:moveTo>
                  <a:cubicBezTo>
                    <a:pt x="265017" y="7556"/>
                    <a:pt x="305292" y="0"/>
                    <a:pt x="344708" y="0"/>
                  </a:cubicBezTo>
                  <a:cubicBezTo>
                    <a:pt x="384125" y="0"/>
                    <a:pt x="422055" y="6476"/>
                    <a:pt x="457008" y="17990"/>
                  </a:cubicBezTo>
                  <a:cubicBezTo>
                    <a:pt x="457753" y="18350"/>
                    <a:pt x="458496" y="18350"/>
                    <a:pt x="459239" y="18710"/>
                  </a:cubicBezTo>
                  <a:cubicBezTo>
                    <a:pt x="590504" y="64765"/>
                    <a:pt x="687186" y="186379"/>
                    <a:pt x="689045" y="329124"/>
                  </a:cubicBezTo>
                  <a:lnTo>
                    <a:pt x="689045" y="840779"/>
                  </a:lnTo>
                  <a:lnTo>
                    <a:pt x="0" y="840779"/>
                  </a:lnTo>
                  <a:lnTo>
                    <a:pt x="0" y="329503"/>
                  </a:lnTo>
                  <a:cubicBezTo>
                    <a:pt x="1859" y="185660"/>
                    <a:pt x="97054" y="64045"/>
                    <a:pt x="229806" y="19070"/>
                  </a:cubicBezTo>
                  <a:close/>
                </a:path>
              </a:pathLst>
            </a:custGeom>
            <a:gradFill rotWithShape="true">
              <a:gsLst>
                <a:gs pos="0">
                  <a:srgbClr val="5DE0E6">
                    <a:alpha val="100000"/>
                  </a:srgbClr>
                </a:gs>
                <a:gs pos="100000">
                  <a:srgbClr val="004AAD">
                    <a:alpha val="100000"/>
                  </a:srgbClr>
                </a:gs>
              </a:gsLst>
              <a:lin ang="0"/>
            </a:gradFill>
          </p:spPr>
        </p:sp>
        <p:sp>
          <p:nvSpPr>
            <p:cNvPr name="TextBox 17" id="17"/>
            <p:cNvSpPr txBox="true"/>
            <p:nvPr/>
          </p:nvSpPr>
          <p:spPr>
            <a:xfrm>
              <a:off x="0" y="88900"/>
              <a:ext cx="689045" cy="751879"/>
            </a:xfrm>
            <a:prstGeom prst="rect">
              <a:avLst/>
            </a:prstGeom>
          </p:spPr>
          <p:txBody>
            <a:bodyPr anchor="ctr" rtlCol="false" tIns="50800" lIns="50800" bIns="50800" rIns="50800"/>
            <a:lstStyle/>
            <a:p>
              <a:pPr algn="ctr">
                <a:lnSpc>
                  <a:spcPts val="2659"/>
                </a:lnSpc>
                <a:spcBef>
                  <a:spcPct val="0"/>
                </a:spcBef>
              </a:pPr>
            </a:p>
          </p:txBody>
        </p:sp>
      </p:grpSp>
      <p:sp>
        <p:nvSpPr>
          <p:cNvPr name="Freeform 18" id="18"/>
          <p:cNvSpPr/>
          <p:nvPr/>
        </p:nvSpPr>
        <p:spPr>
          <a:xfrm flipH="false" flipV="false" rot="0">
            <a:off x="303166" y="4316971"/>
            <a:ext cx="6842270" cy="10434851"/>
          </a:xfrm>
          <a:custGeom>
            <a:avLst/>
            <a:gdLst/>
            <a:ahLst/>
            <a:cxnLst/>
            <a:rect r="r" b="b" t="t" l="l"/>
            <a:pathLst>
              <a:path h="10434851" w="6842270">
                <a:moveTo>
                  <a:pt x="0" y="0"/>
                </a:moveTo>
                <a:lnTo>
                  <a:pt x="6842269" y="0"/>
                </a:lnTo>
                <a:lnTo>
                  <a:pt x="6842269" y="10434851"/>
                </a:lnTo>
                <a:lnTo>
                  <a:pt x="0" y="10434851"/>
                </a:lnTo>
                <a:lnTo>
                  <a:pt x="0" y="0"/>
                </a:lnTo>
                <a:close/>
              </a:path>
            </a:pathLst>
          </a:custGeom>
          <a:blipFill>
            <a:blip r:embed="rId3"/>
            <a:stretch>
              <a:fillRect l="-2012" t="0" r="-2000" b="-2948"/>
            </a:stretch>
          </a:blipFill>
        </p:spPr>
      </p:sp>
      <p:sp>
        <p:nvSpPr>
          <p:cNvPr name="Freeform 19" id="19"/>
          <p:cNvSpPr/>
          <p:nvPr/>
        </p:nvSpPr>
        <p:spPr>
          <a:xfrm flipH="false" flipV="false" rot="0">
            <a:off x="7756183" y="380902"/>
            <a:ext cx="7097623" cy="13232241"/>
          </a:xfrm>
          <a:custGeom>
            <a:avLst/>
            <a:gdLst/>
            <a:ahLst/>
            <a:cxnLst/>
            <a:rect r="r" b="b" t="t" l="l"/>
            <a:pathLst>
              <a:path h="13232241" w="7097623">
                <a:moveTo>
                  <a:pt x="0" y="0"/>
                </a:moveTo>
                <a:lnTo>
                  <a:pt x="7097623" y="0"/>
                </a:lnTo>
                <a:lnTo>
                  <a:pt x="7097623" y="13232240"/>
                </a:lnTo>
                <a:lnTo>
                  <a:pt x="0" y="13232240"/>
                </a:lnTo>
                <a:lnTo>
                  <a:pt x="0" y="0"/>
                </a:lnTo>
                <a:close/>
              </a:path>
            </a:pathLst>
          </a:custGeom>
          <a:blipFill>
            <a:blip r:embed="rId4"/>
            <a:stretch>
              <a:fillRect l="0" t="-184" r="0" b="-3381"/>
            </a:stretch>
          </a:blipFill>
        </p:spPr>
      </p:sp>
      <p:sp>
        <p:nvSpPr>
          <p:cNvPr name="TextBox 20" id="20"/>
          <p:cNvSpPr txBox="true"/>
          <p:nvPr/>
        </p:nvSpPr>
        <p:spPr>
          <a:xfrm rot="0">
            <a:off x="495999" y="882447"/>
            <a:ext cx="4975439" cy="82423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Functional requirements</a:t>
            </a:r>
          </a:p>
        </p:txBody>
      </p:sp>
      <p:sp>
        <p:nvSpPr>
          <p:cNvPr name="TextBox 21" id="21"/>
          <p:cNvSpPr txBox="true"/>
          <p:nvPr/>
        </p:nvSpPr>
        <p:spPr>
          <a:xfrm rot="0">
            <a:off x="303166" y="2220333"/>
            <a:ext cx="9984552" cy="739140"/>
          </a:xfrm>
          <a:prstGeom prst="rect">
            <a:avLst/>
          </a:prstGeom>
        </p:spPr>
        <p:txBody>
          <a:bodyPr anchor="t" rtlCol="false" tIns="0" lIns="0" bIns="0" rIns="0">
            <a:spAutoFit/>
          </a:bodyPr>
          <a:lstStyle/>
          <a:p>
            <a:pPr>
              <a:lnSpc>
                <a:spcPts val="5100"/>
              </a:lnSpc>
            </a:pPr>
            <a:r>
              <a:rPr lang="en-US" sz="5100">
                <a:solidFill>
                  <a:srgbClr val="000000"/>
                </a:solidFill>
                <a:latin typeface="Poppins Bold"/>
              </a:rPr>
              <a:t>Use case diagram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1028700"/>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429324" y="-610993"/>
            <a:ext cx="6575414" cy="11508987"/>
            <a:chOff x="0" y="0"/>
            <a:chExt cx="588418" cy="1029912"/>
          </a:xfrm>
        </p:grpSpPr>
        <p:sp>
          <p:nvSpPr>
            <p:cNvPr name="Freeform 9" id="9"/>
            <p:cNvSpPr/>
            <p:nvPr/>
          </p:nvSpPr>
          <p:spPr>
            <a:xfrm flipH="false" flipV="false" rot="0">
              <a:off x="0" y="0"/>
              <a:ext cx="588418" cy="1029912"/>
            </a:xfrm>
            <a:custGeom>
              <a:avLst/>
              <a:gdLst/>
              <a:ahLst/>
              <a:cxnLst/>
              <a:rect r="r" b="b" t="t" l="l"/>
              <a:pathLst>
                <a:path h="1029912" w="588418">
                  <a:moveTo>
                    <a:pt x="56515" y="0"/>
                  </a:moveTo>
                  <a:lnTo>
                    <a:pt x="531903" y="0"/>
                  </a:lnTo>
                  <a:cubicBezTo>
                    <a:pt x="546891" y="0"/>
                    <a:pt x="561266" y="5954"/>
                    <a:pt x="571865" y="16553"/>
                  </a:cubicBezTo>
                  <a:cubicBezTo>
                    <a:pt x="582464" y="27152"/>
                    <a:pt x="588418" y="41527"/>
                    <a:pt x="588418" y="56515"/>
                  </a:cubicBezTo>
                  <a:lnTo>
                    <a:pt x="588418" y="973396"/>
                  </a:lnTo>
                  <a:cubicBezTo>
                    <a:pt x="588418" y="988385"/>
                    <a:pt x="582464" y="1002760"/>
                    <a:pt x="571865" y="1013359"/>
                  </a:cubicBezTo>
                  <a:cubicBezTo>
                    <a:pt x="561266" y="1023957"/>
                    <a:pt x="546891" y="1029912"/>
                    <a:pt x="531903" y="1029912"/>
                  </a:cubicBezTo>
                  <a:lnTo>
                    <a:pt x="56515" y="1029912"/>
                  </a:lnTo>
                  <a:cubicBezTo>
                    <a:pt x="41527" y="1029912"/>
                    <a:pt x="27152" y="1023957"/>
                    <a:pt x="16553" y="1013359"/>
                  </a:cubicBezTo>
                  <a:cubicBezTo>
                    <a:pt x="5954" y="1002760"/>
                    <a:pt x="0" y="988385"/>
                    <a:pt x="0" y="973396"/>
                  </a:cubicBezTo>
                  <a:lnTo>
                    <a:pt x="0" y="56515"/>
                  </a:lnTo>
                  <a:cubicBezTo>
                    <a:pt x="0" y="41527"/>
                    <a:pt x="5954" y="27152"/>
                    <a:pt x="16553" y="16553"/>
                  </a:cubicBezTo>
                  <a:cubicBezTo>
                    <a:pt x="27152" y="5954"/>
                    <a:pt x="41527" y="0"/>
                    <a:pt x="56515"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0" y="-38100"/>
              <a:ext cx="588418" cy="106801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800000">
            <a:off x="15717031" y="2958238"/>
            <a:ext cx="2185262" cy="21852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00000">
            <a:off x="8961253" y="5476811"/>
            <a:ext cx="1329110" cy="13291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6139628" y="3439311"/>
            <a:ext cx="1340068" cy="1223117"/>
          </a:xfrm>
          <a:custGeom>
            <a:avLst/>
            <a:gdLst/>
            <a:ahLst/>
            <a:cxnLst/>
            <a:rect r="r" b="b" t="t" l="l"/>
            <a:pathLst>
              <a:path h="1223117" w="1340068">
                <a:moveTo>
                  <a:pt x="0" y="0"/>
                </a:moveTo>
                <a:lnTo>
                  <a:pt x="1340068" y="0"/>
                </a:lnTo>
                <a:lnTo>
                  <a:pt x="1340068" y="1223117"/>
                </a:lnTo>
                <a:lnTo>
                  <a:pt x="0" y="1223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6906471" y="613388"/>
            <a:ext cx="705658" cy="705658"/>
          </a:xfrm>
          <a:custGeom>
            <a:avLst/>
            <a:gdLst/>
            <a:ahLst/>
            <a:cxnLst/>
            <a:rect r="r" b="b" t="t" l="l"/>
            <a:pathLst>
              <a:path h="705658" w="705658">
                <a:moveTo>
                  <a:pt x="0" y="0"/>
                </a:moveTo>
                <a:lnTo>
                  <a:pt x="705658" y="0"/>
                </a:lnTo>
                <a:lnTo>
                  <a:pt x="705658" y="705658"/>
                </a:lnTo>
                <a:lnTo>
                  <a:pt x="0" y="705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303563" y="5801266"/>
            <a:ext cx="644489" cy="680200"/>
          </a:xfrm>
          <a:custGeom>
            <a:avLst/>
            <a:gdLst/>
            <a:ahLst/>
            <a:cxnLst/>
            <a:rect r="r" b="b" t="t" l="l"/>
            <a:pathLst>
              <a:path h="680200" w="644489">
                <a:moveTo>
                  <a:pt x="0" y="0"/>
                </a:moveTo>
                <a:lnTo>
                  <a:pt x="644490" y="0"/>
                </a:lnTo>
                <a:lnTo>
                  <a:pt x="644490" y="680200"/>
                </a:lnTo>
                <a:lnTo>
                  <a:pt x="0" y="680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584630" y="1376158"/>
            <a:ext cx="4249247"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Prototype</a:t>
            </a:r>
          </a:p>
        </p:txBody>
      </p:sp>
      <p:sp>
        <p:nvSpPr>
          <p:cNvPr name="TextBox 21" id="21"/>
          <p:cNvSpPr txBox="true"/>
          <p:nvPr/>
        </p:nvSpPr>
        <p:spPr>
          <a:xfrm rot="0">
            <a:off x="1028700" y="3279472"/>
            <a:ext cx="8115300" cy="1527810"/>
          </a:xfrm>
          <a:prstGeom prst="rect">
            <a:avLst/>
          </a:prstGeom>
        </p:spPr>
        <p:txBody>
          <a:bodyPr anchor="t" rtlCol="false" tIns="0" lIns="0" bIns="0" rIns="0">
            <a:spAutoFit/>
          </a:bodyPr>
          <a:lstStyle/>
          <a:p>
            <a:pPr>
              <a:lnSpc>
                <a:spcPts val="11400"/>
              </a:lnSpc>
            </a:pPr>
            <a:r>
              <a:rPr lang="en-US" sz="11400">
                <a:solidFill>
                  <a:srgbClr val="000000"/>
                </a:solidFill>
                <a:latin typeface="Garet Bold"/>
              </a:rPr>
              <a:t>Prototype</a:t>
            </a:r>
          </a:p>
        </p:txBody>
      </p:sp>
      <p:sp>
        <p:nvSpPr>
          <p:cNvPr name="Freeform 22" id="22"/>
          <p:cNvSpPr/>
          <p:nvPr/>
        </p:nvSpPr>
        <p:spPr>
          <a:xfrm flipH="false" flipV="false" rot="0">
            <a:off x="10170158" y="1929310"/>
            <a:ext cx="7422517" cy="9415455"/>
          </a:xfrm>
          <a:custGeom>
            <a:avLst/>
            <a:gdLst/>
            <a:ahLst/>
            <a:cxnLst/>
            <a:rect r="r" b="b" t="t" l="l"/>
            <a:pathLst>
              <a:path h="9415455" w="7422517">
                <a:moveTo>
                  <a:pt x="0" y="0"/>
                </a:moveTo>
                <a:lnTo>
                  <a:pt x="7422517" y="0"/>
                </a:lnTo>
                <a:lnTo>
                  <a:pt x="7422517" y="9415455"/>
                </a:lnTo>
                <a:lnTo>
                  <a:pt x="0" y="9415455"/>
                </a:lnTo>
                <a:lnTo>
                  <a:pt x="0" y="0"/>
                </a:lnTo>
                <a:close/>
              </a:path>
            </a:pathLst>
          </a:custGeom>
          <a:blipFill>
            <a:blip r:embed="rId8"/>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312786" y="435243"/>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906471" y="613388"/>
            <a:ext cx="705658" cy="705658"/>
          </a:xfrm>
          <a:custGeom>
            <a:avLst/>
            <a:gdLst/>
            <a:ahLst/>
            <a:cxnLst/>
            <a:rect r="r" b="b" t="t" l="l"/>
            <a:pathLst>
              <a:path h="705658" w="705658">
                <a:moveTo>
                  <a:pt x="0" y="0"/>
                </a:moveTo>
                <a:lnTo>
                  <a:pt x="705658" y="0"/>
                </a:lnTo>
                <a:lnTo>
                  <a:pt x="705658" y="705658"/>
                </a:lnTo>
                <a:lnTo>
                  <a:pt x="0" y="705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716738" y="9017480"/>
            <a:ext cx="19721477" cy="2200048"/>
            <a:chOff x="0" y="0"/>
            <a:chExt cx="1764827" cy="196877"/>
          </a:xfrm>
        </p:grpSpPr>
        <p:sp>
          <p:nvSpPr>
            <p:cNvPr name="Freeform 10" id="10"/>
            <p:cNvSpPr/>
            <p:nvPr/>
          </p:nvSpPr>
          <p:spPr>
            <a:xfrm flipH="false" flipV="false" rot="0">
              <a:off x="0" y="0"/>
              <a:ext cx="1764828" cy="196877"/>
            </a:xfrm>
            <a:custGeom>
              <a:avLst/>
              <a:gdLst/>
              <a:ahLst/>
              <a:cxnLst/>
              <a:rect r="r" b="b" t="t" l="l"/>
              <a:pathLst>
                <a:path h="196877" w="1764828">
                  <a:moveTo>
                    <a:pt x="18843" y="0"/>
                  </a:moveTo>
                  <a:lnTo>
                    <a:pt x="1745985" y="0"/>
                  </a:lnTo>
                  <a:cubicBezTo>
                    <a:pt x="1756391" y="0"/>
                    <a:pt x="1764828" y="8436"/>
                    <a:pt x="1764828" y="18843"/>
                  </a:cubicBezTo>
                  <a:lnTo>
                    <a:pt x="1764828" y="178034"/>
                  </a:lnTo>
                  <a:cubicBezTo>
                    <a:pt x="1764828" y="188441"/>
                    <a:pt x="1756391" y="196877"/>
                    <a:pt x="1745985" y="196877"/>
                  </a:cubicBezTo>
                  <a:lnTo>
                    <a:pt x="18843" y="196877"/>
                  </a:lnTo>
                  <a:cubicBezTo>
                    <a:pt x="8436" y="196877"/>
                    <a:pt x="0" y="188441"/>
                    <a:pt x="0" y="178034"/>
                  </a:cubicBezTo>
                  <a:lnTo>
                    <a:pt x="0" y="18843"/>
                  </a:lnTo>
                  <a:cubicBezTo>
                    <a:pt x="0" y="8436"/>
                    <a:pt x="8436" y="0"/>
                    <a:pt x="18843" y="0"/>
                  </a:cubicBezTo>
                  <a:close/>
                </a:path>
              </a:pathLst>
            </a:custGeom>
            <a:solidFill>
              <a:srgbClr val="0BA8F1"/>
            </a:solidFill>
          </p:spPr>
        </p:sp>
        <p:sp>
          <p:nvSpPr>
            <p:cNvPr name="TextBox 11" id="11"/>
            <p:cNvSpPr txBox="true"/>
            <p:nvPr/>
          </p:nvSpPr>
          <p:spPr>
            <a:xfrm>
              <a:off x="0" y="-38100"/>
              <a:ext cx="1764827" cy="234977"/>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054485" y="3031905"/>
            <a:ext cx="11836724" cy="5721083"/>
          </a:xfrm>
          <a:custGeom>
            <a:avLst/>
            <a:gdLst/>
            <a:ahLst/>
            <a:cxnLst/>
            <a:rect r="r" b="b" t="t" l="l"/>
            <a:pathLst>
              <a:path h="5721083" w="11836724">
                <a:moveTo>
                  <a:pt x="0" y="0"/>
                </a:moveTo>
                <a:lnTo>
                  <a:pt x="11836723" y="0"/>
                </a:lnTo>
                <a:lnTo>
                  <a:pt x="11836723" y="5721083"/>
                </a:lnTo>
                <a:lnTo>
                  <a:pt x="0" y="5721083"/>
                </a:lnTo>
                <a:lnTo>
                  <a:pt x="0" y="0"/>
                </a:lnTo>
                <a:close/>
              </a:path>
            </a:pathLst>
          </a:custGeom>
          <a:blipFill>
            <a:blip r:embed="rId4"/>
            <a:stretch>
              <a:fillRect l="0" t="0" r="0" b="0"/>
            </a:stretch>
          </a:blipFill>
        </p:spPr>
      </p:sp>
      <p:sp>
        <p:nvSpPr>
          <p:cNvPr name="Freeform 13" id="13"/>
          <p:cNvSpPr/>
          <p:nvPr/>
        </p:nvSpPr>
        <p:spPr>
          <a:xfrm flipH="false" flipV="false" rot="0">
            <a:off x="13973670" y="6479307"/>
            <a:ext cx="3638459" cy="4018378"/>
          </a:xfrm>
          <a:custGeom>
            <a:avLst/>
            <a:gdLst/>
            <a:ahLst/>
            <a:cxnLst/>
            <a:rect r="r" b="b" t="t" l="l"/>
            <a:pathLst>
              <a:path h="4018378" w="3638459">
                <a:moveTo>
                  <a:pt x="0" y="0"/>
                </a:moveTo>
                <a:lnTo>
                  <a:pt x="3638459" y="0"/>
                </a:lnTo>
                <a:lnTo>
                  <a:pt x="3638459" y="4018379"/>
                </a:lnTo>
                <a:lnTo>
                  <a:pt x="0" y="40183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5317918" y="725552"/>
            <a:ext cx="2474747" cy="2024793"/>
          </a:xfrm>
          <a:custGeom>
            <a:avLst/>
            <a:gdLst/>
            <a:ahLst/>
            <a:cxnLst/>
            <a:rect r="r" b="b" t="t" l="l"/>
            <a:pathLst>
              <a:path h="2024793" w="2474747">
                <a:moveTo>
                  <a:pt x="0" y="0"/>
                </a:moveTo>
                <a:lnTo>
                  <a:pt x="2474747" y="0"/>
                </a:lnTo>
                <a:lnTo>
                  <a:pt x="2474747" y="2024793"/>
                </a:lnTo>
                <a:lnTo>
                  <a:pt x="0" y="2024793"/>
                </a:lnTo>
                <a:lnTo>
                  <a:pt x="0" y="0"/>
                </a:lnTo>
                <a:close/>
              </a:path>
            </a:pathLst>
          </a:custGeom>
          <a:blipFill>
            <a:blip r:embed="rId7"/>
            <a:stretch>
              <a:fillRect l="0" t="0" r="0" b="0"/>
            </a:stretch>
          </a:blipFill>
        </p:spPr>
      </p:sp>
      <p:sp>
        <p:nvSpPr>
          <p:cNvPr name="Freeform 15" id="15"/>
          <p:cNvSpPr/>
          <p:nvPr/>
        </p:nvSpPr>
        <p:spPr>
          <a:xfrm flipH="false" flipV="false" rot="0">
            <a:off x="9577249" y="1826337"/>
            <a:ext cx="1236131" cy="924008"/>
          </a:xfrm>
          <a:custGeom>
            <a:avLst/>
            <a:gdLst/>
            <a:ahLst/>
            <a:cxnLst/>
            <a:rect r="r" b="b" t="t" l="l"/>
            <a:pathLst>
              <a:path h="924008" w="1236131">
                <a:moveTo>
                  <a:pt x="0" y="0"/>
                </a:moveTo>
                <a:lnTo>
                  <a:pt x="1236132" y="0"/>
                </a:lnTo>
                <a:lnTo>
                  <a:pt x="1236132" y="924008"/>
                </a:lnTo>
                <a:lnTo>
                  <a:pt x="0" y="924008"/>
                </a:lnTo>
                <a:lnTo>
                  <a:pt x="0" y="0"/>
                </a:lnTo>
                <a:close/>
              </a:path>
            </a:pathLst>
          </a:custGeom>
          <a:blipFill>
            <a:blip r:embed="rId8"/>
            <a:stretch>
              <a:fillRect l="0" t="0" r="0" b="0"/>
            </a:stretch>
          </a:blipFill>
        </p:spPr>
      </p:sp>
      <p:sp>
        <p:nvSpPr>
          <p:cNvPr name="TextBox 16" id="16"/>
          <p:cNvSpPr txBox="true"/>
          <p:nvPr/>
        </p:nvSpPr>
        <p:spPr>
          <a:xfrm rot="0">
            <a:off x="1674309" y="782702"/>
            <a:ext cx="4249247"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Prototype</a:t>
            </a:r>
          </a:p>
        </p:txBody>
      </p:sp>
      <p:sp>
        <p:nvSpPr>
          <p:cNvPr name="TextBox 17" id="17"/>
          <p:cNvSpPr txBox="true"/>
          <p:nvPr/>
        </p:nvSpPr>
        <p:spPr>
          <a:xfrm rot="0">
            <a:off x="4617365" y="1957023"/>
            <a:ext cx="5916838" cy="676797"/>
          </a:xfrm>
          <a:prstGeom prst="rect">
            <a:avLst/>
          </a:prstGeom>
        </p:spPr>
        <p:txBody>
          <a:bodyPr anchor="t" rtlCol="false" tIns="0" lIns="0" bIns="0" rIns="0">
            <a:spAutoFit/>
          </a:bodyPr>
          <a:lstStyle/>
          <a:p>
            <a:pPr algn="ctr">
              <a:lnSpc>
                <a:spcPts val="4705"/>
              </a:lnSpc>
            </a:pPr>
            <a:r>
              <a:rPr lang="en-US" sz="5881" spc="323">
                <a:solidFill>
                  <a:srgbClr val="042BBA"/>
                </a:solidFill>
                <a:latin typeface="Architype Vierkant"/>
              </a:rPr>
              <a:t>HOME PAGE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257099"/>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12484250" y="4655409"/>
            <a:ext cx="1329110" cy="13291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6906471" y="613388"/>
            <a:ext cx="705658" cy="705658"/>
          </a:xfrm>
          <a:custGeom>
            <a:avLst/>
            <a:gdLst/>
            <a:ahLst/>
            <a:cxnLst/>
            <a:rect r="r" b="b" t="t" l="l"/>
            <a:pathLst>
              <a:path h="705658" w="705658">
                <a:moveTo>
                  <a:pt x="0" y="0"/>
                </a:moveTo>
                <a:lnTo>
                  <a:pt x="705658" y="0"/>
                </a:lnTo>
                <a:lnTo>
                  <a:pt x="705658" y="705658"/>
                </a:lnTo>
                <a:lnTo>
                  <a:pt x="0" y="7056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2826560" y="4979864"/>
            <a:ext cx="644489" cy="680200"/>
          </a:xfrm>
          <a:custGeom>
            <a:avLst/>
            <a:gdLst/>
            <a:ahLst/>
            <a:cxnLst/>
            <a:rect r="r" b="b" t="t" l="l"/>
            <a:pathLst>
              <a:path h="680200" w="644489">
                <a:moveTo>
                  <a:pt x="0" y="0"/>
                </a:moveTo>
                <a:lnTo>
                  <a:pt x="644490" y="0"/>
                </a:lnTo>
                <a:lnTo>
                  <a:pt x="644490" y="680200"/>
                </a:lnTo>
                <a:lnTo>
                  <a:pt x="0" y="6802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3" id="13"/>
          <p:cNvGrpSpPr/>
          <p:nvPr/>
        </p:nvGrpSpPr>
        <p:grpSpPr>
          <a:xfrm rot="0">
            <a:off x="1396286" y="2241685"/>
            <a:ext cx="7413808" cy="5405340"/>
            <a:chOff x="0" y="0"/>
            <a:chExt cx="9885078" cy="7207120"/>
          </a:xfrm>
        </p:grpSpPr>
        <p:sp>
          <p:nvSpPr>
            <p:cNvPr name="Freeform 14" id="14"/>
            <p:cNvSpPr/>
            <p:nvPr/>
          </p:nvSpPr>
          <p:spPr>
            <a:xfrm flipH="false" flipV="false" rot="0">
              <a:off x="1287969" y="271265"/>
              <a:ext cx="7560701" cy="5352064"/>
            </a:xfrm>
            <a:custGeom>
              <a:avLst/>
              <a:gdLst/>
              <a:ahLst/>
              <a:cxnLst/>
              <a:rect r="r" b="b" t="t" l="l"/>
              <a:pathLst>
                <a:path h="5352064" w="7560701">
                  <a:moveTo>
                    <a:pt x="0" y="0"/>
                  </a:moveTo>
                  <a:lnTo>
                    <a:pt x="7560701" y="0"/>
                  </a:lnTo>
                  <a:lnTo>
                    <a:pt x="7560701" y="5352064"/>
                  </a:lnTo>
                  <a:lnTo>
                    <a:pt x="0" y="5352064"/>
                  </a:lnTo>
                  <a:lnTo>
                    <a:pt x="0" y="0"/>
                  </a:lnTo>
                  <a:close/>
                </a:path>
              </a:pathLst>
            </a:custGeom>
            <a:blipFill>
              <a:blip r:embed="rId6"/>
              <a:stretch>
                <a:fillRect l="-1722" t="0" r="-1722" b="0"/>
              </a:stretch>
            </a:blipFill>
          </p:spPr>
        </p:sp>
        <p:sp>
          <p:nvSpPr>
            <p:cNvPr name="Freeform 15" id="15"/>
            <p:cNvSpPr/>
            <p:nvPr/>
          </p:nvSpPr>
          <p:spPr>
            <a:xfrm flipH="false" flipV="false" rot="0">
              <a:off x="0" y="0"/>
              <a:ext cx="9885078" cy="7207120"/>
            </a:xfrm>
            <a:custGeom>
              <a:avLst/>
              <a:gdLst/>
              <a:ahLst/>
              <a:cxnLst/>
              <a:rect r="r" b="b" t="t" l="l"/>
              <a:pathLst>
                <a:path h="7207120" w="9885078">
                  <a:moveTo>
                    <a:pt x="0" y="0"/>
                  </a:moveTo>
                  <a:lnTo>
                    <a:pt x="9885078" y="0"/>
                  </a:lnTo>
                  <a:lnTo>
                    <a:pt x="9885078" y="7207120"/>
                  </a:lnTo>
                  <a:lnTo>
                    <a:pt x="0" y="72071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6" id="16"/>
          <p:cNvGrpSpPr/>
          <p:nvPr/>
        </p:nvGrpSpPr>
        <p:grpSpPr>
          <a:xfrm rot="0">
            <a:off x="10159096" y="2943095"/>
            <a:ext cx="7453033" cy="5433939"/>
            <a:chOff x="0" y="0"/>
            <a:chExt cx="9937377" cy="7245251"/>
          </a:xfrm>
        </p:grpSpPr>
        <p:grpSp>
          <p:nvGrpSpPr>
            <p:cNvPr name="Group 17" id="17"/>
            <p:cNvGrpSpPr/>
            <p:nvPr/>
          </p:nvGrpSpPr>
          <p:grpSpPr>
            <a:xfrm rot="0">
              <a:off x="1405755" y="455791"/>
              <a:ext cx="7618963" cy="5044973"/>
              <a:chOff x="0" y="0"/>
              <a:chExt cx="1807704" cy="1196989"/>
            </a:xfrm>
          </p:grpSpPr>
          <p:sp>
            <p:nvSpPr>
              <p:cNvPr name="Freeform 18" id="18"/>
              <p:cNvSpPr/>
              <p:nvPr/>
            </p:nvSpPr>
            <p:spPr>
              <a:xfrm flipH="false" flipV="false" rot="0">
                <a:off x="0" y="0"/>
                <a:ext cx="1807704" cy="1196989"/>
              </a:xfrm>
              <a:custGeom>
                <a:avLst/>
                <a:gdLst/>
                <a:ahLst/>
                <a:cxnLst/>
                <a:rect r="r" b="b" t="t" l="l"/>
                <a:pathLst>
                  <a:path h="1196989" w="1807704">
                    <a:moveTo>
                      <a:pt x="0" y="0"/>
                    </a:moveTo>
                    <a:lnTo>
                      <a:pt x="1807704" y="0"/>
                    </a:lnTo>
                    <a:lnTo>
                      <a:pt x="1807704" y="1196989"/>
                    </a:lnTo>
                    <a:lnTo>
                      <a:pt x="0" y="1196989"/>
                    </a:lnTo>
                    <a:close/>
                  </a:path>
                </a:pathLst>
              </a:custGeom>
              <a:blipFill>
                <a:blip r:embed="rId9"/>
                <a:stretch>
                  <a:fillRect l="0" t="0" r="-3929" b="-7053"/>
                </a:stretch>
              </a:blipFill>
            </p:spPr>
          </p:sp>
        </p:grpSp>
        <p:sp>
          <p:nvSpPr>
            <p:cNvPr name="Freeform 19" id="19"/>
            <p:cNvSpPr/>
            <p:nvPr/>
          </p:nvSpPr>
          <p:spPr>
            <a:xfrm flipH="false" flipV="false" rot="0">
              <a:off x="0" y="0"/>
              <a:ext cx="9937377" cy="7245251"/>
            </a:xfrm>
            <a:custGeom>
              <a:avLst/>
              <a:gdLst/>
              <a:ahLst/>
              <a:cxnLst/>
              <a:rect r="r" b="b" t="t" l="l"/>
              <a:pathLst>
                <a:path h="7245251" w="9937377">
                  <a:moveTo>
                    <a:pt x="0" y="0"/>
                  </a:moveTo>
                  <a:lnTo>
                    <a:pt x="9937377" y="0"/>
                  </a:lnTo>
                  <a:lnTo>
                    <a:pt x="9937377" y="7245251"/>
                  </a:lnTo>
                  <a:lnTo>
                    <a:pt x="0" y="72452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20" id="20"/>
          <p:cNvGrpSpPr/>
          <p:nvPr/>
        </p:nvGrpSpPr>
        <p:grpSpPr>
          <a:xfrm rot="0">
            <a:off x="-716738" y="9017480"/>
            <a:ext cx="19721477" cy="2200048"/>
            <a:chOff x="0" y="0"/>
            <a:chExt cx="1764827" cy="196877"/>
          </a:xfrm>
        </p:grpSpPr>
        <p:sp>
          <p:nvSpPr>
            <p:cNvPr name="Freeform 21" id="21"/>
            <p:cNvSpPr/>
            <p:nvPr/>
          </p:nvSpPr>
          <p:spPr>
            <a:xfrm flipH="false" flipV="false" rot="0">
              <a:off x="0" y="0"/>
              <a:ext cx="1764828" cy="196877"/>
            </a:xfrm>
            <a:custGeom>
              <a:avLst/>
              <a:gdLst/>
              <a:ahLst/>
              <a:cxnLst/>
              <a:rect r="r" b="b" t="t" l="l"/>
              <a:pathLst>
                <a:path h="196877" w="1764828">
                  <a:moveTo>
                    <a:pt x="18843" y="0"/>
                  </a:moveTo>
                  <a:lnTo>
                    <a:pt x="1745985" y="0"/>
                  </a:lnTo>
                  <a:cubicBezTo>
                    <a:pt x="1756391" y="0"/>
                    <a:pt x="1764828" y="8436"/>
                    <a:pt x="1764828" y="18843"/>
                  </a:cubicBezTo>
                  <a:lnTo>
                    <a:pt x="1764828" y="178034"/>
                  </a:lnTo>
                  <a:cubicBezTo>
                    <a:pt x="1764828" y="188441"/>
                    <a:pt x="1756391" y="196877"/>
                    <a:pt x="1745985" y="196877"/>
                  </a:cubicBezTo>
                  <a:lnTo>
                    <a:pt x="18843" y="196877"/>
                  </a:lnTo>
                  <a:cubicBezTo>
                    <a:pt x="8436" y="196877"/>
                    <a:pt x="0" y="188441"/>
                    <a:pt x="0" y="178034"/>
                  </a:cubicBezTo>
                  <a:lnTo>
                    <a:pt x="0" y="18843"/>
                  </a:lnTo>
                  <a:cubicBezTo>
                    <a:pt x="0" y="8436"/>
                    <a:pt x="8436" y="0"/>
                    <a:pt x="18843" y="0"/>
                  </a:cubicBezTo>
                  <a:close/>
                </a:path>
              </a:pathLst>
            </a:custGeom>
            <a:solidFill>
              <a:srgbClr val="0BA8F1"/>
            </a:solidFill>
          </p:spPr>
        </p:sp>
        <p:sp>
          <p:nvSpPr>
            <p:cNvPr name="TextBox 22" id="22"/>
            <p:cNvSpPr txBox="true"/>
            <p:nvPr/>
          </p:nvSpPr>
          <p:spPr>
            <a:xfrm>
              <a:off x="0" y="-38100"/>
              <a:ext cx="1764827" cy="234977"/>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3885613" y="1028700"/>
            <a:ext cx="928994" cy="1108144"/>
          </a:xfrm>
          <a:custGeom>
            <a:avLst/>
            <a:gdLst/>
            <a:ahLst/>
            <a:cxnLst/>
            <a:rect r="r" b="b" t="t" l="l"/>
            <a:pathLst>
              <a:path h="1108144" w="928994">
                <a:moveTo>
                  <a:pt x="0" y="0"/>
                </a:moveTo>
                <a:lnTo>
                  <a:pt x="928994" y="0"/>
                </a:lnTo>
                <a:lnTo>
                  <a:pt x="928994" y="1108144"/>
                </a:lnTo>
                <a:lnTo>
                  <a:pt x="0" y="11081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584630" y="604594"/>
            <a:ext cx="4249247"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Prototype</a:t>
            </a:r>
          </a:p>
        </p:txBody>
      </p:sp>
      <p:sp>
        <p:nvSpPr>
          <p:cNvPr name="TextBox 25" id="25"/>
          <p:cNvSpPr txBox="true"/>
          <p:nvPr/>
        </p:nvSpPr>
        <p:spPr>
          <a:xfrm rot="0">
            <a:off x="9547015" y="1058284"/>
            <a:ext cx="5029504" cy="1078560"/>
          </a:xfrm>
          <a:prstGeom prst="rect">
            <a:avLst/>
          </a:prstGeom>
        </p:spPr>
        <p:txBody>
          <a:bodyPr anchor="t" rtlCol="false" tIns="0" lIns="0" bIns="0" rIns="0">
            <a:spAutoFit/>
          </a:bodyPr>
          <a:lstStyle/>
          <a:p>
            <a:pPr algn="ctr">
              <a:lnSpc>
                <a:spcPts val="3999"/>
              </a:lnSpc>
            </a:pPr>
            <a:r>
              <a:rPr lang="en-US" sz="4999" spc="274">
                <a:solidFill>
                  <a:srgbClr val="042BBA"/>
                </a:solidFill>
                <a:latin typeface="Architype Vierkant"/>
              </a:rPr>
              <a:t>BACK OFFICE PROTOTYPE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867363"/>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429324" y="-610993"/>
            <a:ext cx="6575414" cy="11508987"/>
            <a:chOff x="0" y="0"/>
            <a:chExt cx="588418" cy="1029912"/>
          </a:xfrm>
        </p:grpSpPr>
        <p:sp>
          <p:nvSpPr>
            <p:cNvPr name="Freeform 9" id="9"/>
            <p:cNvSpPr/>
            <p:nvPr/>
          </p:nvSpPr>
          <p:spPr>
            <a:xfrm flipH="false" flipV="false" rot="0">
              <a:off x="0" y="0"/>
              <a:ext cx="588418" cy="1029912"/>
            </a:xfrm>
            <a:custGeom>
              <a:avLst/>
              <a:gdLst/>
              <a:ahLst/>
              <a:cxnLst/>
              <a:rect r="r" b="b" t="t" l="l"/>
              <a:pathLst>
                <a:path h="1029912" w="588418">
                  <a:moveTo>
                    <a:pt x="56515" y="0"/>
                  </a:moveTo>
                  <a:lnTo>
                    <a:pt x="531903" y="0"/>
                  </a:lnTo>
                  <a:cubicBezTo>
                    <a:pt x="546891" y="0"/>
                    <a:pt x="561266" y="5954"/>
                    <a:pt x="571865" y="16553"/>
                  </a:cubicBezTo>
                  <a:cubicBezTo>
                    <a:pt x="582464" y="27152"/>
                    <a:pt x="588418" y="41527"/>
                    <a:pt x="588418" y="56515"/>
                  </a:cubicBezTo>
                  <a:lnTo>
                    <a:pt x="588418" y="973396"/>
                  </a:lnTo>
                  <a:cubicBezTo>
                    <a:pt x="588418" y="988385"/>
                    <a:pt x="582464" y="1002760"/>
                    <a:pt x="571865" y="1013359"/>
                  </a:cubicBezTo>
                  <a:cubicBezTo>
                    <a:pt x="561266" y="1023957"/>
                    <a:pt x="546891" y="1029912"/>
                    <a:pt x="531903" y="1029912"/>
                  </a:cubicBezTo>
                  <a:lnTo>
                    <a:pt x="56515" y="1029912"/>
                  </a:lnTo>
                  <a:cubicBezTo>
                    <a:pt x="41527" y="1029912"/>
                    <a:pt x="27152" y="1023957"/>
                    <a:pt x="16553" y="1013359"/>
                  </a:cubicBezTo>
                  <a:cubicBezTo>
                    <a:pt x="5954" y="1002760"/>
                    <a:pt x="0" y="988385"/>
                    <a:pt x="0" y="973396"/>
                  </a:cubicBezTo>
                  <a:lnTo>
                    <a:pt x="0" y="56515"/>
                  </a:lnTo>
                  <a:cubicBezTo>
                    <a:pt x="0" y="41527"/>
                    <a:pt x="5954" y="27152"/>
                    <a:pt x="16553" y="16553"/>
                  </a:cubicBezTo>
                  <a:cubicBezTo>
                    <a:pt x="27152" y="5954"/>
                    <a:pt x="41527" y="0"/>
                    <a:pt x="56515"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0" y="-38100"/>
              <a:ext cx="588418" cy="1068012"/>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10800000">
            <a:off x="15717031" y="2958238"/>
            <a:ext cx="2185262" cy="218526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00000">
            <a:off x="8961253" y="5476811"/>
            <a:ext cx="1329110" cy="132911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6139628" y="3439311"/>
            <a:ext cx="1340068" cy="1223117"/>
          </a:xfrm>
          <a:custGeom>
            <a:avLst/>
            <a:gdLst/>
            <a:ahLst/>
            <a:cxnLst/>
            <a:rect r="r" b="b" t="t" l="l"/>
            <a:pathLst>
              <a:path h="1223117" w="1340068">
                <a:moveTo>
                  <a:pt x="0" y="0"/>
                </a:moveTo>
                <a:lnTo>
                  <a:pt x="1340068" y="0"/>
                </a:lnTo>
                <a:lnTo>
                  <a:pt x="1340068" y="1223117"/>
                </a:lnTo>
                <a:lnTo>
                  <a:pt x="0" y="1223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6906471" y="613388"/>
            <a:ext cx="705658" cy="705658"/>
          </a:xfrm>
          <a:custGeom>
            <a:avLst/>
            <a:gdLst/>
            <a:ahLst/>
            <a:cxnLst/>
            <a:rect r="r" b="b" t="t" l="l"/>
            <a:pathLst>
              <a:path h="705658" w="705658">
                <a:moveTo>
                  <a:pt x="0" y="0"/>
                </a:moveTo>
                <a:lnTo>
                  <a:pt x="705658" y="0"/>
                </a:lnTo>
                <a:lnTo>
                  <a:pt x="705658" y="705658"/>
                </a:lnTo>
                <a:lnTo>
                  <a:pt x="0" y="7056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9303563" y="5801266"/>
            <a:ext cx="644489" cy="680200"/>
          </a:xfrm>
          <a:custGeom>
            <a:avLst/>
            <a:gdLst/>
            <a:ahLst/>
            <a:cxnLst/>
            <a:rect r="r" b="b" t="t" l="l"/>
            <a:pathLst>
              <a:path h="680200" w="644489">
                <a:moveTo>
                  <a:pt x="0" y="0"/>
                </a:moveTo>
                <a:lnTo>
                  <a:pt x="644490" y="0"/>
                </a:lnTo>
                <a:lnTo>
                  <a:pt x="644490" y="680200"/>
                </a:lnTo>
                <a:lnTo>
                  <a:pt x="0" y="6802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584630" y="1214822"/>
            <a:ext cx="4249247"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Planification</a:t>
            </a:r>
          </a:p>
        </p:txBody>
      </p:sp>
      <p:sp>
        <p:nvSpPr>
          <p:cNvPr name="TextBox 21" id="21"/>
          <p:cNvSpPr txBox="true"/>
          <p:nvPr/>
        </p:nvSpPr>
        <p:spPr>
          <a:xfrm rot="0">
            <a:off x="1028700" y="3231847"/>
            <a:ext cx="7630335" cy="3711584"/>
          </a:xfrm>
          <a:prstGeom prst="rect">
            <a:avLst/>
          </a:prstGeom>
        </p:spPr>
        <p:txBody>
          <a:bodyPr anchor="t" rtlCol="false" tIns="0" lIns="0" bIns="0" rIns="0">
            <a:spAutoFit/>
          </a:bodyPr>
          <a:lstStyle/>
          <a:p>
            <a:pPr>
              <a:lnSpc>
                <a:spcPts val="8600"/>
              </a:lnSpc>
            </a:pPr>
            <a:r>
              <a:rPr lang="en-US" sz="8600">
                <a:solidFill>
                  <a:srgbClr val="000000"/>
                </a:solidFill>
                <a:latin typeface="Garet Bold"/>
              </a:rPr>
              <a:t>Project Planification</a:t>
            </a:r>
          </a:p>
          <a:p>
            <a:pPr>
              <a:lnSpc>
                <a:spcPts val="11400"/>
              </a:lnSpc>
            </a:pPr>
          </a:p>
        </p:txBody>
      </p:sp>
      <p:sp>
        <p:nvSpPr>
          <p:cNvPr name="Freeform 22" id="22"/>
          <p:cNvSpPr/>
          <p:nvPr/>
        </p:nvSpPr>
        <p:spPr>
          <a:xfrm flipH="false" flipV="false" rot="0">
            <a:off x="10170158" y="1929310"/>
            <a:ext cx="7422517" cy="9415455"/>
          </a:xfrm>
          <a:custGeom>
            <a:avLst/>
            <a:gdLst/>
            <a:ahLst/>
            <a:cxnLst/>
            <a:rect r="r" b="b" t="t" l="l"/>
            <a:pathLst>
              <a:path h="9415455" w="7422517">
                <a:moveTo>
                  <a:pt x="0" y="0"/>
                </a:moveTo>
                <a:lnTo>
                  <a:pt x="7422517" y="0"/>
                </a:lnTo>
                <a:lnTo>
                  <a:pt x="7422517" y="9415455"/>
                </a:lnTo>
                <a:lnTo>
                  <a:pt x="0" y="9415455"/>
                </a:lnTo>
                <a:lnTo>
                  <a:pt x="0" y="0"/>
                </a:lnTo>
                <a:close/>
              </a:path>
            </a:pathLst>
          </a:custGeom>
          <a:blipFill>
            <a:blip r:embed="rId8"/>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9DD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809376"/>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3410604" y="2264946"/>
            <a:ext cx="11466791" cy="2454219"/>
            <a:chOff x="0" y="0"/>
            <a:chExt cx="1026136" cy="219622"/>
          </a:xfrm>
        </p:grpSpPr>
        <p:sp>
          <p:nvSpPr>
            <p:cNvPr name="Freeform 9" id="9"/>
            <p:cNvSpPr/>
            <p:nvPr/>
          </p:nvSpPr>
          <p:spPr>
            <a:xfrm flipH="false" flipV="false" rot="0">
              <a:off x="0" y="0"/>
              <a:ext cx="1026136" cy="219622"/>
            </a:xfrm>
            <a:custGeom>
              <a:avLst/>
              <a:gdLst/>
              <a:ahLst/>
              <a:cxnLst/>
              <a:rect r="r" b="b" t="t" l="l"/>
              <a:pathLst>
                <a:path h="219622" w="1026136">
                  <a:moveTo>
                    <a:pt x="32408" y="0"/>
                  </a:moveTo>
                  <a:lnTo>
                    <a:pt x="993728" y="0"/>
                  </a:lnTo>
                  <a:cubicBezTo>
                    <a:pt x="1011626" y="0"/>
                    <a:pt x="1026136" y="14509"/>
                    <a:pt x="1026136" y="32408"/>
                  </a:cubicBezTo>
                  <a:lnTo>
                    <a:pt x="1026136" y="187214"/>
                  </a:lnTo>
                  <a:cubicBezTo>
                    <a:pt x="1026136" y="195810"/>
                    <a:pt x="1022721" y="204053"/>
                    <a:pt x="1016644" y="210130"/>
                  </a:cubicBezTo>
                  <a:cubicBezTo>
                    <a:pt x="1010566" y="216208"/>
                    <a:pt x="1002323" y="219622"/>
                    <a:pt x="993728" y="219622"/>
                  </a:cubicBezTo>
                  <a:lnTo>
                    <a:pt x="32408" y="219622"/>
                  </a:lnTo>
                  <a:cubicBezTo>
                    <a:pt x="14509" y="219622"/>
                    <a:pt x="0" y="205113"/>
                    <a:pt x="0" y="187214"/>
                  </a:cubicBezTo>
                  <a:lnTo>
                    <a:pt x="0" y="32408"/>
                  </a:lnTo>
                  <a:cubicBezTo>
                    <a:pt x="0" y="23813"/>
                    <a:pt x="3414" y="15570"/>
                    <a:pt x="9492" y="9492"/>
                  </a:cubicBezTo>
                  <a:cubicBezTo>
                    <a:pt x="15570" y="3414"/>
                    <a:pt x="23813" y="0"/>
                    <a:pt x="32408" y="0"/>
                  </a:cubicBezTo>
                  <a:close/>
                </a:path>
              </a:pathLst>
            </a:custGeom>
            <a:gradFill rotWithShape="true">
              <a:gsLst>
                <a:gs pos="0">
                  <a:srgbClr val="5DE0E6">
                    <a:alpha val="9000"/>
                  </a:srgbClr>
                </a:gs>
                <a:gs pos="100000">
                  <a:srgbClr val="004AAD">
                    <a:alpha val="9000"/>
                  </a:srgbClr>
                </a:gs>
              </a:gsLst>
              <a:lin ang="0"/>
            </a:gradFill>
          </p:spPr>
        </p:sp>
        <p:sp>
          <p:nvSpPr>
            <p:cNvPr name="TextBox 10" id="10"/>
            <p:cNvSpPr txBox="true"/>
            <p:nvPr/>
          </p:nvSpPr>
          <p:spPr>
            <a:xfrm>
              <a:off x="0" y="-38100"/>
              <a:ext cx="1026136" cy="257722"/>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1786071" y="2081122"/>
            <a:ext cx="2478094" cy="2478094"/>
          </a:xfrm>
          <a:custGeom>
            <a:avLst/>
            <a:gdLst/>
            <a:ahLst/>
            <a:cxnLst/>
            <a:rect r="r" b="b" t="t" l="l"/>
            <a:pathLst>
              <a:path h="2478094" w="2478094">
                <a:moveTo>
                  <a:pt x="0" y="0"/>
                </a:moveTo>
                <a:lnTo>
                  <a:pt x="2478094" y="0"/>
                </a:lnTo>
                <a:lnTo>
                  <a:pt x="2478094" y="2478093"/>
                </a:lnTo>
                <a:lnTo>
                  <a:pt x="0" y="2478093"/>
                </a:lnTo>
                <a:lnTo>
                  <a:pt x="0" y="0"/>
                </a:lnTo>
                <a:close/>
              </a:path>
            </a:pathLst>
          </a:custGeom>
          <a:blipFill>
            <a:blip r:embed="rId2"/>
            <a:stretch>
              <a:fillRect l="0" t="0" r="0" b="0"/>
            </a:stretch>
          </a:blipFill>
        </p:spPr>
      </p:sp>
      <p:sp>
        <p:nvSpPr>
          <p:cNvPr name="Freeform 12" id="12"/>
          <p:cNvSpPr/>
          <p:nvPr/>
        </p:nvSpPr>
        <p:spPr>
          <a:xfrm flipH="false" flipV="false" rot="0">
            <a:off x="1382867" y="5869093"/>
            <a:ext cx="2831096" cy="1592492"/>
          </a:xfrm>
          <a:custGeom>
            <a:avLst/>
            <a:gdLst/>
            <a:ahLst/>
            <a:cxnLst/>
            <a:rect r="r" b="b" t="t" l="l"/>
            <a:pathLst>
              <a:path h="1592492" w="2831096">
                <a:moveTo>
                  <a:pt x="0" y="0"/>
                </a:moveTo>
                <a:lnTo>
                  <a:pt x="2831097" y="0"/>
                </a:lnTo>
                <a:lnTo>
                  <a:pt x="2831097" y="1592492"/>
                </a:lnTo>
                <a:lnTo>
                  <a:pt x="0" y="1592492"/>
                </a:lnTo>
                <a:lnTo>
                  <a:pt x="0" y="0"/>
                </a:lnTo>
                <a:close/>
              </a:path>
            </a:pathLst>
          </a:custGeom>
          <a:blipFill>
            <a:blip r:embed="rId3"/>
            <a:stretch>
              <a:fillRect l="0" t="0" r="0" b="0"/>
            </a:stretch>
          </a:blipFill>
        </p:spPr>
      </p:sp>
      <p:sp>
        <p:nvSpPr>
          <p:cNvPr name="TextBox 13" id="13"/>
          <p:cNvSpPr txBox="true"/>
          <p:nvPr/>
        </p:nvSpPr>
        <p:spPr>
          <a:xfrm rot="0">
            <a:off x="1214331" y="7811331"/>
            <a:ext cx="2670215" cy="1405823"/>
          </a:xfrm>
          <a:prstGeom prst="rect">
            <a:avLst/>
          </a:prstGeom>
        </p:spPr>
        <p:txBody>
          <a:bodyPr anchor="t" rtlCol="false" tIns="0" lIns="0" bIns="0" rIns="0">
            <a:spAutoFit/>
          </a:bodyPr>
          <a:lstStyle/>
          <a:p>
            <a:pPr algn="ctr" marL="437769" indent="-218885" lvl="1">
              <a:lnSpc>
                <a:spcPts val="2838"/>
              </a:lnSpc>
              <a:buFont typeface="Arial"/>
              <a:buChar char="•"/>
            </a:pPr>
            <a:r>
              <a:rPr lang="en-US" sz="2027">
                <a:solidFill>
                  <a:srgbClr val="000000"/>
                </a:solidFill>
                <a:latin typeface="Open Sans Bold"/>
              </a:rPr>
              <a:t>Version Control</a:t>
            </a:r>
          </a:p>
          <a:p>
            <a:pPr algn="ctr" marL="437769" indent="-218885" lvl="1">
              <a:lnSpc>
                <a:spcPts val="2838"/>
              </a:lnSpc>
              <a:buFont typeface="Arial"/>
              <a:buChar char="•"/>
            </a:pPr>
            <a:r>
              <a:rPr lang="en-US" sz="2027">
                <a:solidFill>
                  <a:srgbClr val="000000"/>
                </a:solidFill>
                <a:latin typeface="Open Sans Bold"/>
              </a:rPr>
              <a:t>Collaboration</a:t>
            </a:r>
          </a:p>
          <a:p>
            <a:pPr algn="ctr" marL="437769" indent="-218885" lvl="1">
              <a:lnSpc>
                <a:spcPts val="2838"/>
              </a:lnSpc>
              <a:buFont typeface="Arial"/>
              <a:buChar char="•"/>
            </a:pPr>
            <a:r>
              <a:rPr lang="en-US" sz="2027">
                <a:solidFill>
                  <a:srgbClr val="000000"/>
                </a:solidFill>
                <a:latin typeface="Open Sans Bold"/>
              </a:rPr>
              <a:t>CI/CD Integration</a:t>
            </a:r>
          </a:p>
          <a:p>
            <a:pPr algn="ctr" marL="437769" indent="-218885" lvl="1">
              <a:lnSpc>
                <a:spcPts val="2838"/>
              </a:lnSpc>
              <a:buFont typeface="Arial"/>
              <a:buChar char="•"/>
            </a:pPr>
            <a:r>
              <a:rPr lang="en-US" sz="2027">
                <a:solidFill>
                  <a:srgbClr val="000000"/>
                </a:solidFill>
                <a:latin typeface="Open Sans Bold"/>
              </a:rPr>
              <a:t>Code Review</a:t>
            </a:r>
          </a:p>
        </p:txBody>
      </p:sp>
      <p:sp>
        <p:nvSpPr>
          <p:cNvPr name="Freeform 14" id="14"/>
          <p:cNvSpPr/>
          <p:nvPr/>
        </p:nvSpPr>
        <p:spPr>
          <a:xfrm flipH="false" flipV="false" rot="0">
            <a:off x="5763964" y="5733381"/>
            <a:ext cx="3438249" cy="1934015"/>
          </a:xfrm>
          <a:custGeom>
            <a:avLst/>
            <a:gdLst/>
            <a:ahLst/>
            <a:cxnLst/>
            <a:rect r="r" b="b" t="t" l="l"/>
            <a:pathLst>
              <a:path h="1934015" w="3438249">
                <a:moveTo>
                  <a:pt x="0" y="0"/>
                </a:moveTo>
                <a:lnTo>
                  <a:pt x="3438249" y="0"/>
                </a:lnTo>
                <a:lnTo>
                  <a:pt x="3438249" y="1934015"/>
                </a:lnTo>
                <a:lnTo>
                  <a:pt x="0" y="1934015"/>
                </a:lnTo>
                <a:lnTo>
                  <a:pt x="0" y="0"/>
                </a:lnTo>
                <a:close/>
              </a:path>
            </a:pathLst>
          </a:custGeom>
          <a:blipFill>
            <a:blip r:embed="rId4"/>
            <a:stretch>
              <a:fillRect l="0" t="0" r="0" b="0"/>
            </a:stretch>
          </a:blipFill>
        </p:spPr>
      </p:sp>
      <p:sp>
        <p:nvSpPr>
          <p:cNvPr name="TextBox 15" id="15"/>
          <p:cNvSpPr txBox="true"/>
          <p:nvPr/>
        </p:nvSpPr>
        <p:spPr>
          <a:xfrm rot="0">
            <a:off x="5763964" y="7845991"/>
            <a:ext cx="3082674" cy="1412309"/>
          </a:xfrm>
          <a:prstGeom prst="rect">
            <a:avLst/>
          </a:prstGeom>
        </p:spPr>
        <p:txBody>
          <a:bodyPr anchor="t" rtlCol="false" tIns="0" lIns="0" bIns="0" rIns="0">
            <a:spAutoFit/>
          </a:bodyPr>
          <a:lstStyle/>
          <a:p>
            <a:pPr algn="ctr" marL="431908" indent="-215954" lvl="1">
              <a:lnSpc>
                <a:spcPts val="2800"/>
              </a:lnSpc>
              <a:buFont typeface="Arial"/>
              <a:buChar char="•"/>
            </a:pPr>
            <a:r>
              <a:rPr lang="en-US" sz="2000">
                <a:solidFill>
                  <a:srgbClr val="000000"/>
                </a:solidFill>
                <a:latin typeface="Open Sans Bold"/>
              </a:rPr>
              <a:t>Project Management</a:t>
            </a:r>
          </a:p>
          <a:p>
            <a:pPr algn="ctr" marL="431908" indent="-215954" lvl="1">
              <a:lnSpc>
                <a:spcPts val="2800"/>
              </a:lnSpc>
              <a:buFont typeface="Arial"/>
              <a:buChar char="•"/>
            </a:pPr>
            <a:r>
              <a:rPr lang="en-US" sz="2000">
                <a:solidFill>
                  <a:srgbClr val="000000"/>
                </a:solidFill>
                <a:latin typeface="Open Sans Bold"/>
              </a:rPr>
              <a:t>Agile Development</a:t>
            </a:r>
          </a:p>
          <a:p>
            <a:pPr algn="ctr" marL="431908" indent="-215954" lvl="1">
              <a:lnSpc>
                <a:spcPts val="2800"/>
              </a:lnSpc>
              <a:buFont typeface="Arial"/>
              <a:buChar char="•"/>
            </a:pPr>
            <a:r>
              <a:rPr lang="en-US" sz="2000">
                <a:solidFill>
                  <a:srgbClr val="000000"/>
                </a:solidFill>
                <a:latin typeface="Open Sans Bold"/>
              </a:rPr>
              <a:t>Reporting</a:t>
            </a:r>
          </a:p>
          <a:p>
            <a:pPr algn="ctr" marL="431908" indent="-215954" lvl="1">
              <a:lnSpc>
                <a:spcPts val="2800"/>
              </a:lnSpc>
              <a:buFont typeface="Arial"/>
              <a:buChar char="•"/>
            </a:pPr>
            <a:r>
              <a:rPr lang="en-US" sz="2000">
                <a:solidFill>
                  <a:srgbClr val="000000"/>
                </a:solidFill>
                <a:latin typeface="Open Sans Bold"/>
              </a:rPr>
              <a:t>Collaboration</a:t>
            </a:r>
          </a:p>
        </p:txBody>
      </p:sp>
      <p:grpSp>
        <p:nvGrpSpPr>
          <p:cNvPr name="Group 16" id="16"/>
          <p:cNvGrpSpPr/>
          <p:nvPr/>
        </p:nvGrpSpPr>
        <p:grpSpPr>
          <a:xfrm rot="0">
            <a:off x="712856" y="5652616"/>
            <a:ext cx="4171119" cy="4029560"/>
            <a:chOff x="0" y="0"/>
            <a:chExt cx="373263" cy="360596"/>
          </a:xfrm>
        </p:grpSpPr>
        <p:sp>
          <p:nvSpPr>
            <p:cNvPr name="Freeform 17" id="17"/>
            <p:cNvSpPr/>
            <p:nvPr/>
          </p:nvSpPr>
          <p:spPr>
            <a:xfrm flipH="false" flipV="false" rot="0">
              <a:off x="0" y="0"/>
              <a:ext cx="373263" cy="360596"/>
            </a:xfrm>
            <a:custGeom>
              <a:avLst/>
              <a:gdLst/>
              <a:ahLst/>
              <a:cxnLst/>
              <a:rect r="r" b="b" t="t" l="l"/>
              <a:pathLst>
                <a:path h="360596" w="373263">
                  <a:moveTo>
                    <a:pt x="89092" y="0"/>
                  </a:moveTo>
                  <a:lnTo>
                    <a:pt x="284172" y="0"/>
                  </a:lnTo>
                  <a:cubicBezTo>
                    <a:pt x="307800" y="0"/>
                    <a:pt x="330461" y="9386"/>
                    <a:pt x="347169" y="26094"/>
                  </a:cubicBezTo>
                  <a:cubicBezTo>
                    <a:pt x="363877" y="42802"/>
                    <a:pt x="373263" y="65463"/>
                    <a:pt x="373263" y="89092"/>
                  </a:cubicBezTo>
                  <a:lnTo>
                    <a:pt x="373263" y="271504"/>
                  </a:lnTo>
                  <a:cubicBezTo>
                    <a:pt x="373263" y="320708"/>
                    <a:pt x="333376" y="360596"/>
                    <a:pt x="284172" y="360596"/>
                  </a:cubicBezTo>
                  <a:lnTo>
                    <a:pt x="89092" y="360596"/>
                  </a:lnTo>
                  <a:cubicBezTo>
                    <a:pt x="39888" y="360596"/>
                    <a:pt x="0" y="320708"/>
                    <a:pt x="0" y="271504"/>
                  </a:cubicBezTo>
                  <a:lnTo>
                    <a:pt x="0" y="89092"/>
                  </a:lnTo>
                  <a:cubicBezTo>
                    <a:pt x="0" y="65463"/>
                    <a:pt x="9386" y="42802"/>
                    <a:pt x="26094" y="26094"/>
                  </a:cubicBezTo>
                  <a:cubicBezTo>
                    <a:pt x="42802" y="9386"/>
                    <a:pt x="65463" y="0"/>
                    <a:pt x="89092" y="0"/>
                  </a:cubicBezTo>
                  <a:close/>
                </a:path>
              </a:pathLst>
            </a:custGeom>
            <a:gradFill rotWithShape="true">
              <a:gsLst>
                <a:gs pos="0">
                  <a:srgbClr val="5DE0E6">
                    <a:alpha val="9000"/>
                  </a:srgbClr>
                </a:gs>
                <a:gs pos="100000">
                  <a:srgbClr val="004AAD">
                    <a:alpha val="9000"/>
                  </a:srgbClr>
                </a:gs>
              </a:gsLst>
              <a:lin ang="0"/>
            </a:gradFill>
          </p:spPr>
        </p:sp>
        <p:sp>
          <p:nvSpPr>
            <p:cNvPr name="TextBox 18" id="18"/>
            <p:cNvSpPr txBox="true"/>
            <p:nvPr/>
          </p:nvSpPr>
          <p:spPr>
            <a:xfrm>
              <a:off x="0" y="-38100"/>
              <a:ext cx="373263" cy="39869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5397529" y="5652616"/>
            <a:ext cx="4171119" cy="4029560"/>
            <a:chOff x="0" y="0"/>
            <a:chExt cx="373263" cy="360596"/>
          </a:xfrm>
        </p:grpSpPr>
        <p:sp>
          <p:nvSpPr>
            <p:cNvPr name="Freeform 20" id="20"/>
            <p:cNvSpPr/>
            <p:nvPr/>
          </p:nvSpPr>
          <p:spPr>
            <a:xfrm flipH="false" flipV="false" rot="0">
              <a:off x="0" y="0"/>
              <a:ext cx="373263" cy="360596"/>
            </a:xfrm>
            <a:custGeom>
              <a:avLst/>
              <a:gdLst/>
              <a:ahLst/>
              <a:cxnLst/>
              <a:rect r="r" b="b" t="t" l="l"/>
              <a:pathLst>
                <a:path h="360596" w="373263">
                  <a:moveTo>
                    <a:pt x="89092" y="0"/>
                  </a:moveTo>
                  <a:lnTo>
                    <a:pt x="284172" y="0"/>
                  </a:lnTo>
                  <a:cubicBezTo>
                    <a:pt x="307800" y="0"/>
                    <a:pt x="330461" y="9386"/>
                    <a:pt x="347169" y="26094"/>
                  </a:cubicBezTo>
                  <a:cubicBezTo>
                    <a:pt x="363877" y="42802"/>
                    <a:pt x="373263" y="65463"/>
                    <a:pt x="373263" y="89092"/>
                  </a:cubicBezTo>
                  <a:lnTo>
                    <a:pt x="373263" y="271504"/>
                  </a:lnTo>
                  <a:cubicBezTo>
                    <a:pt x="373263" y="320708"/>
                    <a:pt x="333376" y="360596"/>
                    <a:pt x="284172" y="360596"/>
                  </a:cubicBezTo>
                  <a:lnTo>
                    <a:pt x="89092" y="360596"/>
                  </a:lnTo>
                  <a:cubicBezTo>
                    <a:pt x="39888" y="360596"/>
                    <a:pt x="0" y="320708"/>
                    <a:pt x="0" y="271504"/>
                  </a:cubicBezTo>
                  <a:lnTo>
                    <a:pt x="0" y="89092"/>
                  </a:lnTo>
                  <a:cubicBezTo>
                    <a:pt x="0" y="65463"/>
                    <a:pt x="9386" y="42802"/>
                    <a:pt x="26094" y="26094"/>
                  </a:cubicBezTo>
                  <a:cubicBezTo>
                    <a:pt x="42802" y="9386"/>
                    <a:pt x="65463" y="0"/>
                    <a:pt x="89092" y="0"/>
                  </a:cubicBezTo>
                  <a:close/>
                </a:path>
              </a:pathLst>
            </a:custGeom>
            <a:gradFill rotWithShape="true">
              <a:gsLst>
                <a:gs pos="0">
                  <a:srgbClr val="5DE0E6">
                    <a:alpha val="9000"/>
                  </a:srgbClr>
                </a:gs>
                <a:gs pos="100000">
                  <a:srgbClr val="004AAD">
                    <a:alpha val="9000"/>
                  </a:srgbClr>
                </a:gs>
              </a:gsLst>
              <a:lin ang="0"/>
            </a:gradFill>
          </p:spPr>
        </p:sp>
        <p:sp>
          <p:nvSpPr>
            <p:cNvPr name="TextBox 21" id="21"/>
            <p:cNvSpPr txBox="true"/>
            <p:nvPr/>
          </p:nvSpPr>
          <p:spPr>
            <a:xfrm>
              <a:off x="0" y="-38100"/>
              <a:ext cx="373263" cy="398696"/>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0900077" y="5869093"/>
            <a:ext cx="6890727" cy="3244360"/>
          </a:xfrm>
          <a:custGeom>
            <a:avLst/>
            <a:gdLst/>
            <a:ahLst/>
            <a:cxnLst/>
            <a:rect r="r" b="b" t="t" l="l"/>
            <a:pathLst>
              <a:path h="3244360" w="6890727">
                <a:moveTo>
                  <a:pt x="0" y="0"/>
                </a:moveTo>
                <a:lnTo>
                  <a:pt x="6890727" y="0"/>
                </a:lnTo>
                <a:lnTo>
                  <a:pt x="6890727" y="3244361"/>
                </a:lnTo>
                <a:lnTo>
                  <a:pt x="0" y="3244361"/>
                </a:lnTo>
                <a:lnTo>
                  <a:pt x="0" y="0"/>
                </a:lnTo>
                <a:close/>
              </a:path>
            </a:pathLst>
          </a:custGeom>
          <a:blipFill>
            <a:blip r:embed="rId5"/>
            <a:stretch>
              <a:fillRect l="0" t="0" r="0" b="0"/>
            </a:stretch>
          </a:blipFill>
        </p:spPr>
      </p:sp>
      <p:sp>
        <p:nvSpPr>
          <p:cNvPr name="AutoShape 23" id="23"/>
          <p:cNvSpPr/>
          <p:nvPr/>
        </p:nvSpPr>
        <p:spPr>
          <a:xfrm>
            <a:off x="9953142" y="7638821"/>
            <a:ext cx="842160" cy="0"/>
          </a:xfrm>
          <a:prstGeom prst="line">
            <a:avLst/>
          </a:prstGeom>
          <a:ln cap="flat" w="38100">
            <a:solidFill>
              <a:srgbClr val="042BBA"/>
            </a:solidFill>
            <a:prstDash val="solid"/>
            <a:headEnd type="none" len="sm" w="sm"/>
            <a:tailEnd type="arrow" len="sm" w="med"/>
          </a:ln>
        </p:spPr>
      </p:sp>
      <p:sp>
        <p:nvSpPr>
          <p:cNvPr name="TextBox 24" id="24"/>
          <p:cNvSpPr txBox="true"/>
          <p:nvPr/>
        </p:nvSpPr>
        <p:spPr>
          <a:xfrm rot="0">
            <a:off x="1519521" y="866526"/>
            <a:ext cx="4379465" cy="12242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Project Planification</a:t>
            </a:r>
          </a:p>
          <a:p>
            <a:pPr algn="ctr">
              <a:lnSpc>
                <a:spcPts val="3200"/>
              </a:lnSpc>
            </a:pPr>
          </a:p>
        </p:txBody>
      </p:sp>
      <p:sp>
        <p:nvSpPr>
          <p:cNvPr name="TextBox 25" id="25"/>
          <p:cNvSpPr txBox="true"/>
          <p:nvPr/>
        </p:nvSpPr>
        <p:spPr>
          <a:xfrm rot="0">
            <a:off x="4319603" y="2637665"/>
            <a:ext cx="6580473" cy="400050"/>
          </a:xfrm>
          <a:prstGeom prst="rect">
            <a:avLst/>
          </a:prstGeom>
        </p:spPr>
        <p:txBody>
          <a:bodyPr anchor="t" rtlCol="false" tIns="0" lIns="0" bIns="0" rIns="0">
            <a:spAutoFit/>
          </a:bodyPr>
          <a:lstStyle/>
          <a:p>
            <a:pPr>
              <a:lnSpc>
                <a:spcPts val="3000"/>
              </a:lnSpc>
            </a:pPr>
            <a:r>
              <a:rPr lang="en-US" sz="3000">
                <a:solidFill>
                  <a:srgbClr val="000000"/>
                </a:solidFill>
                <a:latin typeface="Garet Bold"/>
              </a:rPr>
              <a:t>Development methodology:</a:t>
            </a:r>
          </a:p>
        </p:txBody>
      </p:sp>
      <p:sp>
        <p:nvSpPr>
          <p:cNvPr name="TextBox 26" id="26"/>
          <p:cNvSpPr txBox="true"/>
          <p:nvPr/>
        </p:nvSpPr>
        <p:spPr>
          <a:xfrm rot="0">
            <a:off x="4445323" y="2694815"/>
            <a:ext cx="7102637" cy="1480182"/>
          </a:xfrm>
          <a:prstGeom prst="rect">
            <a:avLst/>
          </a:prstGeom>
        </p:spPr>
        <p:txBody>
          <a:bodyPr anchor="t" rtlCol="false" tIns="0" lIns="0" bIns="0" rIns="0">
            <a:spAutoFit/>
          </a:bodyPr>
          <a:lstStyle/>
          <a:p>
            <a:pPr>
              <a:lnSpc>
                <a:spcPts val="3045"/>
              </a:lnSpc>
            </a:pPr>
          </a:p>
          <a:p>
            <a:pPr>
              <a:lnSpc>
                <a:spcPts val="3045"/>
              </a:lnSpc>
            </a:pPr>
            <a:r>
              <a:rPr lang="en-US" sz="1500" spc="-12">
                <a:solidFill>
                  <a:srgbClr val="000000"/>
                </a:solidFill>
                <a:latin typeface="Garet"/>
              </a:rPr>
              <a:t>We'll be employing Agile methodologies, specifically Scrum, </a:t>
            </a:r>
          </a:p>
          <a:p>
            <a:pPr>
              <a:lnSpc>
                <a:spcPts val="3045"/>
              </a:lnSpc>
            </a:pPr>
            <a:r>
              <a:rPr lang="en-US" sz="1500" spc="-12">
                <a:solidFill>
                  <a:srgbClr val="000000"/>
                </a:solidFill>
                <a:latin typeface="Garet"/>
              </a:rPr>
              <a:t>to stay flexible and collaborative during project development, adapting to changes efficiently to deliver value promptly.</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9DD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809376"/>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6819779" y="-2197848"/>
            <a:ext cx="3757522" cy="375752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16819779" y="4757474"/>
            <a:ext cx="3757522" cy="37575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2054485" y="2329736"/>
            <a:ext cx="14659348" cy="6687744"/>
          </a:xfrm>
          <a:custGeom>
            <a:avLst/>
            <a:gdLst/>
            <a:ahLst/>
            <a:cxnLst/>
            <a:rect r="r" b="b" t="t" l="l"/>
            <a:pathLst>
              <a:path h="6687744" w="14659348">
                <a:moveTo>
                  <a:pt x="0" y="0"/>
                </a:moveTo>
                <a:lnTo>
                  <a:pt x="14659347" y="0"/>
                </a:lnTo>
                <a:lnTo>
                  <a:pt x="14659347" y="6687744"/>
                </a:lnTo>
                <a:lnTo>
                  <a:pt x="0" y="6687744"/>
                </a:lnTo>
                <a:lnTo>
                  <a:pt x="0" y="0"/>
                </a:lnTo>
                <a:close/>
              </a:path>
            </a:pathLst>
          </a:custGeom>
          <a:blipFill>
            <a:blip r:embed="rId2"/>
            <a:stretch>
              <a:fillRect l="0" t="0" r="0" b="0"/>
            </a:stretch>
          </a:blipFill>
        </p:spPr>
      </p:sp>
      <p:sp>
        <p:nvSpPr>
          <p:cNvPr name="TextBox 15" id="15"/>
          <p:cNvSpPr txBox="true"/>
          <p:nvPr/>
        </p:nvSpPr>
        <p:spPr>
          <a:xfrm rot="0">
            <a:off x="1519521" y="866526"/>
            <a:ext cx="4379465" cy="12242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Project Planification</a:t>
            </a:r>
          </a:p>
          <a:p>
            <a:pPr algn="ctr">
              <a:lnSpc>
                <a:spcPts val="3200"/>
              </a:lnSpc>
            </a:pPr>
          </a:p>
        </p:txBody>
      </p:sp>
      <p:sp>
        <p:nvSpPr>
          <p:cNvPr name="TextBox 16" id="16"/>
          <p:cNvSpPr txBox="true"/>
          <p:nvPr/>
        </p:nvSpPr>
        <p:spPr>
          <a:xfrm rot="0">
            <a:off x="6826457" y="933450"/>
            <a:ext cx="5565577" cy="854077"/>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Garet Bold"/>
              </a:rPr>
              <a:t>Product Backlog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703037" y="-1666875"/>
            <a:ext cx="3757522" cy="375752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89DD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809376"/>
            <a:ext cx="5361106" cy="1061947"/>
            <a:chOff x="0" y="0"/>
            <a:chExt cx="2051660" cy="406400"/>
          </a:xfrm>
        </p:grpSpPr>
        <p:sp>
          <p:nvSpPr>
            <p:cNvPr name="Freeform 6" id="6"/>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7" id="7"/>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519521" y="2301797"/>
            <a:ext cx="14649557" cy="6566707"/>
          </a:xfrm>
          <a:custGeom>
            <a:avLst/>
            <a:gdLst/>
            <a:ahLst/>
            <a:cxnLst/>
            <a:rect r="r" b="b" t="t" l="l"/>
            <a:pathLst>
              <a:path h="6566707" w="14649557">
                <a:moveTo>
                  <a:pt x="0" y="0"/>
                </a:moveTo>
                <a:lnTo>
                  <a:pt x="14649557" y="0"/>
                </a:lnTo>
                <a:lnTo>
                  <a:pt x="14649557" y="6566707"/>
                </a:lnTo>
                <a:lnTo>
                  <a:pt x="0" y="6566707"/>
                </a:lnTo>
                <a:lnTo>
                  <a:pt x="0" y="0"/>
                </a:lnTo>
                <a:close/>
              </a:path>
            </a:pathLst>
          </a:custGeom>
          <a:blipFill>
            <a:blip r:embed="rId2"/>
            <a:stretch>
              <a:fillRect l="0" t="-89" r="0" b="-89"/>
            </a:stretch>
          </a:blipFill>
        </p:spPr>
      </p:sp>
      <p:sp>
        <p:nvSpPr>
          <p:cNvPr name="TextBox 9" id="9"/>
          <p:cNvSpPr txBox="true"/>
          <p:nvPr/>
        </p:nvSpPr>
        <p:spPr>
          <a:xfrm rot="0">
            <a:off x="1519521" y="866526"/>
            <a:ext cx="4379465" cy="12242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Project Planification</a:t>
            </a:r>
          </a:p>
          <a:p>
            <a:pPr algn="ctr">
              <a:lnSpc>
                <a:spcPts val="3200"/>
              </a:lnSpc>
            </a:pPr>
          </a:p>
        </p:txBody>
      </p:sp>
      <p:sp>
        <p:nvSpPr>
          <p:cNvPr name="TextBox 10" id="10"/>
          <p:cNvSpPr txBox="true"/>
          <p:nvPr/>
        </p:nvSpPr>
        <p:spPr>
          <a:xfrm rot="0">
            <a:off x="6842537" y="967173"/>
            <a:ext cx="6074093" cy="870587"/>
          </a:xfrm>
          <a:prstGeom prst="rect">
            <a:avLst/>
          </a:prstGeom>
        </p:spPr>
        <p:txBody>
          <a:bodyPr anchor="t" rtlCol="false" tIns="0" lIns="0" bIns="0" rIns="0">
            <a:spAutoFit/>
          </a:bodyPr>
          <a:lstStyle/>
          <a:p>
            <a:pPr algn="ctr">
              <a:lnSpc>
                <a:spcPts val="7139"/>
              </a:lnSpc>
              <a:spcBef>
                <a:spcPct val="0"/>
              </a:spcBef>
            </a:pPr>
            <a:r>
              <a:rPr lang="en-US" sz="5099">
                <a:solidFill>
                  <a:srgbClr val="000000"/>
                </a:solidFill>
                <a:latin typeface="Garet Bold"/>
              </a:rPr>
              <a:t>Gantt diagramme</a:t>
            </a:r>
          </a:p>
        </p:txBody>
      </p:sp>
      <p:grpSp>
        <p:nvGrpSpPr>
          <p:cNvPr name="Group 11" id="11"/>
          <p:cNvGrpSpPr/>
          <p:nvPr/>
        </p:nvGrpSpPr>
        <p:grpSpPr>
          <a:xfrm rot="-5400000">
            <a:off x="16819779" y="-2197848"/>
            <a:ext cx="3757522" cy="37575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6819779" y="4757474"/>
            <a:ext cx="3757522" cy="37575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4996160" y="6172200"/>
            <a:ext cx="3291840" cy="4114800"/>
          </a:xfrm>
          <a:custGeom>
            <a:avLst/>
            <a:gdLst/>
            <a:ahLst/>
            <a:cxnLst/>
            <a:rect r="r" b="b" t="t" l="l"/>
            <a:pathLst>
              <a:path h="4114800" w="3291840">
                <a:moveTo>
                  <a:pt x="0" y="0"/>
                </a:moveTo>
                <a:lnTo>
                  <a:pt x="3291840" y="0"/>
                </a:lnTo>
                <a:lnTo>
                  <a:pt x="329184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8286125" y="849314"/>
            <a:ext cx="8973175" cy="1535019"/>
          </a:xfrm>
          <a:prstGeom prst="rect">
            <a:avLst/>
          </a:prstGeom>
        </p:spPr>
        <p:txBody>
          <a:bodyPr anchor="t" rtlCol="false" tIns="0" lIns="0" bIns="0" rIns="0">
            <a:spAutoFit/>
          </a:bodyPr>
          <a:lstStyle/>
          <a:p>
            <a:pPr>
              <a:lnSpc>
                <a:spcPts val="10862"/>
              </a:lnSpc>
            </a:pPr>
            <a:r>
              <a:rPr lang="en-US" sz="10862">
                <a:solidFill>
                  <a:srgbClr val="000000"/>
                </a:solidFill>
                <a:latin typeface="Poppins Bold"/>
              </a:rPr>
              <a:t>Conclusion</a:t>
            </a:r>
          </a:p>
        </p:txBody>
      </p:sp>
      <p:grpSp>
        <p:nvGrpSpPr>
          <p:cNvPr name="Group 3" id="3"/>
          <p:cNvGrpSpPr/>
          <p:nvPr/>
        </p:nvGrpSpPr>
        <p:grpSpPr>
          <a:xfrm rot="0">
            <a:off x="7530440" y="2985793"/>
            <a:ext cx="11451730" cy="6272507"/>
            <a:chOff x="0" y="0"/>
            <a:chExt cx="1024788" cy="561312"/>
          </a:xfrm>
        </p:grpSpPr>
        <p:sp>
          <p:nvSpPr>
            <p:cNvPr name="Freeform 4" id="4"/>
            <p:cNvSpPr/>
            <p:nvPr/>
          </p:nvSpPr>
          <p:spPr>
            <a:xfrm flipH="false" flipV="false" rot="0">
              <a:off x="0" y="0"/>
              <a:ext cx="1024788" cy="561312"/>
            </a:xfrm>
            <a:custGeom>
              <a:avLst/>
              <a:gdLst/>
              <a:ahLst/>
              <a:cxnLst/>
              <a:rect r="r" b="b" t="t" l="l"/>
              <a:pathLst>
                <a:path h="561312" w="1024788">
                  <a:moveTo>
                    <a:pt x="32450" y="0"/>
                  </a:moveTo>
                  <a:lnTo>
                    <a:pt x="992337" y="0"/>
                  </a:lnTo>
                  <a:cubicBezTo>
                    <a:pt x="1000944" y="0"/>
                    <a:pt x="1009198" y="3419"/>
                    <a:pt x="1015283" y="9504"/>
                  </a:cubicBezTo>
                  <a:cubicBezTo>
                    <a:pt x="1021369" y="15590"/>
                    <a:pt x="1024788" y="23844"/>
                    <a:pt x="1024788" y="32450"/>
                  </a:cubicBezTo>
                  <a:lnTo>
                    <a:pt x="1024788" y="528861"/>
                  </a:lnTo>
                  <a:cubicBezTo>
                    <a:pt x="1024788" y="546783"/>
                    <a:pt x="1010259" y="561312"/>
                    <a:pt x="992337" y="561312"/>
                  </a:cubicBezTo>
                  <a:lnTo>
                    <a:pt x="32450" y="561312"/>
                  </a:lnTo>
                  <a:cubicBezTo>
                    <a:pt x="14528" y="561312"/>
                    <a:pt x="0" y="546783"/>
                    <a:pt x="0" y="528861"/>
                  </a:cubicBezTo>
                  <a:lnTo>
                    <a:pt x="0" y="32450"/>
                  </a:lnTo>
                  <a:cubicBezTo>
                    <a:pt x="0" y="14528"/>
                    <a:pt x="14528" y="0"/>
                    <a:pt x="32450" y="0"/>
                  </a:cubicBezTo>
                  <a:close/>
                </a:path>
              </a:pathLst>
            </a:custGeom>
            <a:gradFill rotWithShape="true">
              <a:gsLst>
                <a:gs pos="0">
                  <a:srgbClr val="5DE0E6">
                    <a:alpha val="49000"/>
                  </a:srgbClr>
                </a:gs>
                <a:gs pos="100000">
                  <a:srgbClr val="004AAD">
                    <a:alpha val="49000"/>
                  </a:srgbClr>
                </a:gs>
              </a:gsLst>
              <a:lin ang="0"/>
            </a:gradFill>
          </p:spPr>
        </p:sp>
        <p:sp>
          <p:nvSpPr>
            <p:cNvPr name="TextBox 5" id="5"/>
            <p:cNvSpPr txBox="true"/>
            <p:nvPr/>
          </p:nvSpPr>
          <p:spPr>
            <a:xfrm>
              <a:off x="0" y="-38100"/>
              <a:ext cx="1024788" cy="599412"/>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028700" y="6717723"/>
            <a:ext cx="5361106" cy="3980656"/>
            <a:chOff x="0" y="0"/>
            <a:chExt cx="479752" cy="356219"/>
          </a:xfrm>
        </p:grpSpPr>
        <p:sp>
          <p:nvSpPr>
            <p:cNvPr name="Freeform 7" id="7"/>
            <p:cNvSpPr/>
            <p:nvPr/>
          </p:nvSpPr>
          <p:spPr>
            <a:xfrm flipH="false" flipV="false" rot="0">
              <a:off x="0" y="0"/>
              <a:ext cx="479752" cy="356219"/>
            </a:xfrm>
            <a:custGeom>
              <a:avLst/>
              <a:gdLst/>
              <a:ahLst/>
              <a:cxnLst/>
              <a:rect r="r" b="b" t="t" l="l"/>
              <a:pathLst>
                <a:path h="356219" w="479752">
                  <a:moveTo>
                    <a:pt x="69316" y="0"/>
                  </a:moveTo>
                  <a:lnTo>
                    <a:pt x="410436" y="0"/>
                  </a:lnTo>
                  <a:cubicBezTo>
                    <a:pt x="448718" y="0"/>
                    <a:pt x="479752" y="31034"/>
                    <a:pt x="479752" y="69316"/>
                  </a:cubicBezTo>
                  <a:lnTo>
                    <a:pt x="479752" y="286903"/>
                  </a:lnTo>
                  <a:cubicBezTo>
                    <a:pt x="479752" y="305287"/>
                    <a:pt x="472450" y="322918"/>
                    <a:pt x="459450" y="335917"/>
                  </a:cubicBezTo>
                  <a:cubicBezTo>
                    <a:pt x="446451" y="348916"/>
                    <a:pt x="428820" y="356219"/>
                    <a:pt x="410436" y="356219"/>
                  </a:cubicBezTo>
                  <a:lnTo>
                    <a:pt x="69316" y="356219"/>
                  </a:lnTo>
                  <a:cubicBezTo>
                    <a:pt x="31034" y="356219"/>
                    <a:pt x="0" y="325185"/>
                    <a:pt x="0" y="286903"/>
                  </a:cubicBezTo>
                  <a:lnTo>
                    <a:pt x="0" y="69316"/>
                  </a:lnTo>
                  <a:cubicBezTo>
                    <a:pt x="0" y="31034"/>
                    <a:pt x="31034" y="0"/>
                    <a:pt x="69316"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19521" y="2985793"/>
            <a:ext cx="4379465" cy="6272507"/>
            <a:chOff x="0" y="0"/>
            <a:chExt cx="4433570" cy="6350000"/>
          </a:xfrm>
        </p:grpSpPr>
        <p:sp>
          <p:nvSpPr>
            <p:cNvPr name="Freeform 10" id="10"/>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2"/>
              <a:stretch>
                <a:fillRect l="-70148" t="0" r="-44689" b="0"/>
              </a:stretch>
            </a:blipFill>
          </p:spPr>
        </p:sp>
      </p:grpSp>
      <p:grpSp>
        <p:nvGrpSpPr>
          <p:cNvPr name="Group 11" id="11"/>
          <p:cNvGrpSpPr/>
          <p:nvPr/>
        </p:nvGrpSpPr>
        <p:grpSpPr>
          <a:xfrm rot="-10800000">
            <a:off x="-2457311" y="1741097"/>
            <a:ext cx="3757522" cy="375752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6819779" y="-2197848"/>
            <a:ext cx="3757522" cy="375752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16435950" y="861228"/>
            <a:ext cx="520301" cy="520301"/>
          </a:xfrm>
          <a:custGeom>
            <a:avLst/>
            <a:gdLst/>
            <a:ahLst/>
            <a:cxnLst/>
            <a:rect r="r" b="b" t="t" l="l"/>
            <a:pathLst>
              <a:path h="520301" w="520301">
                <a:moveTo>
                  <a:pt x="0" y="0"/>
                </a:moveTo>
                <a:lnTo>
                  <a:pt x="520302" y="0"/>
                </a:lnTo>
                <a:lnTo>
                  <a:pt x="520302" y="520301"/>
                </a:lnTo>
                <a:lnTo>
                  <a:pt x="0" y="52030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10800000">
            <a:off x="5397210" y="3185033"/>
            <a:ext cx="1131875" cy="113187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1" id="21"/>
          <p:cNvSpPr/>
          <p:nvPr/>
        </p:nvSpPr>
        <p:spPr>
          <a:xfrm flipH="false" flipV="false" rot="0">
            <a:off x="5616097" y="3434209"/>
            <a:ext cx="694100" cy="633524"/>
          </a:xfrm>
          <a:custGeom>
            <a:avLst/>
            <a:gdLst/>
            <a:ahLst/>
            <a:cxnLst/>
            <a:rect r="r" b="b" t="t" l="l"/>
            <a:pathLst>
              <a:path h="633524" w="694100">
                <a:moveTo>
                  <a:pt x="0" y="0"/>
                </a:moveTo>
                <a:lnTo>
                  <a:pt x="694100" y="0"/>
                </a:lnTo>
                <a:lnTo>
                  <a:pt x="694100" y="633523"/>
                </a:lnTo>
                <a:lnTo>
                  <a:pt x="0" y="6335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6313715" y="6937686"/>
            <a:ext cx="1570409" cy="1895904"/>
          </a:xfrm>
          <a:custGeom>
            <a:avLst/>
            <a:gdLst/>
            <a:ahLst/>
            <a:cxnLst/>
            <a:rect r="r" b="b" t="t" l="l"/>
            <a:pathLst>
              <a:path h="1895904" w="1570409">
                <a:moveTo>
                  <a:pt x="0" y="0"/>
                </a:moveTo>
                <a:lnTo>
                  <a:pt x="1570409" y="0"/>
                </a:lnTo>
                <a:lnTo>
                  <a:pt x="1570409" y="1895904"/>
                </a:lnTo>
                <a:lnTo>
                  <a:pt x="0" y="1895904"/>
                </a:lnTo>
                <a:lnTo>
                  <a:pt x="0" y="0"/>
                </a:lnTo>
                <a:close/>
              </a:path>
            </a:pathLst>
          </a:custGeom>
          <a:blipFill>
            <a:blip r:embed="rId7"/>
            <a:stretch>
              <a:fillRect l="0" t="0" r="0" b="0"/>
            </a:stretch>
          </a:blipFill>
        </p:spPr>
      </p:sp>
      <p:sp>
        <p:nvSpPr>
          <p:cNvPr name="TextBox 23" id="23"/>
          <p:cNvSpPr txBox="true"/>
          <p:nvPr/>
        </p:nvSpPr>
        <p:spPr>
          <a:xfrm rot="0">
            <a:off x="7913821" y="3608096"/>
            <a:ext cx="9042430" cy="4317110"/>
          </a:xfrm>
          <a:prstGeom prst="rect">
            <a:avLst/>
          </a:prstGeom>
        </p:spPr>
        <p:txBody>
          <a:bodyPr anchor="t" rtlCol="false" tIns="0" lIns="0" bIns="0" rIns="0">
            <a:spAutoFit/>
          </a:bodyPr>
          <a:lstStyle/>
          <a:p>
            <a:pPr>
              <a:lnSpc>
                <a:spcPts val="3886"/>
              </a:lnSpc>
            </a:pPr>
            <a:r>
              <a:rPr lang="en-US" sz="1914" spc="-15">
                <a:solidFill>
                  <a:srgbClr val="000000"/>
                </a:solidFill>
                <a:latin typeface="Garet Bold"/>
              </a:rPr>
              <a:t>In summary, "MediColGes" presents a cutting-edge solution for medical data management, leveraging advanced technologies to streamline processes and enhance collaboration among healthcare professionals. By addressing key challenges and aligning with Sustainable Development Goals, it aims to revolutionize healthcare research and patient care. With a commitment to excellence and innovation, "MediColGes" strives to make a lasting impact in the medical field, driving advancements and improving outcomes for patients worldwide.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76477" y="3320830"/>
            <a:ext cx="9082823" cy="7628740"/>
            <a:chOff x="0" y="0"/>
            <a:chExt cx="792880" cy="665946"/>
          </a:xfrm>
        </p:grpSpPr>
        <p:sp>
          <p:nvSpPr>
            <p:cNvPr name="Freeform 3" id="3"/>
            <p:cNvSpPr/>
            <p:nvPr/>
          </p:nvSpPr>
          <p:spPr>
            <a:xfrm flipH="false" flipV="false" rot="0">
              <a:off x="0" y="0"/>
              <a:ext cx="792880" cy="665946"/>
            </a:xfrm>
            <a:custGeom>
              <a:avLst/>
              <a:gdLst/>
              <a:ahLst/>
              <a:cxnLst/>
              <a:rect r="r" b="b" t="t" l="l"/>
              <a:pathLst>
                <a:path h="665946" w="792880">
                  <a:moveTo>
                    <a:pt x="264436" y="19070"/>
                  </a:moveTo>
                  <a:cubicBezTo>
                    <a:pt x="304954" y="7556"/>
                    <a:pt x="351298" y="0"/>
                    <a:pt x="396653" y="0"/>
                  </a:cubicBezTo>
                  <a:cubicBezTo>
                    <a:pt x="442011" y="0"/>
                    <a:pt x="485656" y="6476"/>
                    <a:pt x="525876" y="17990"/>
                  </a:cubicBezTo>
                  <a:cubicBezTo>
                    <a:pt x="526733" y="18350"/>
                    <a:pt x="527588" y="18350"/>
                    <a:pt x="528444" y="18710"/>
                  </a:cubicBezTo>
                  <a:cubicBezTo>
                    <a:pt x="679489" y="64765"/>
                    <a:pt x="790740" y="186379"/>
                    <a:pt x="792880" y="325240"/>
                  </a:cubicBezTo>
                  <a:lnTo>
                    <a:pt x="792880" y="665946"/>
                  </a:lnTo>
                  <a:lnTo>
                    <a:pt x="0" y="665946"/>
                  </a:lnTo>
                  <a:lnTo>
                    <a:pt x="0" y="325493"/>
                  </a:lnTo>
                  <a:cubicBezTo>
                    <a:pt x="2139" y="185660"/>
                    <a:pt x="111679" y="64045"/>
                    <a:pt x="264436" y="1907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0" y="88900"/>
              <a:ext cx="792880" cy="577046"/>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252357" y="1028700"/>
            <a:ext cx="8931064" cy="10590194"/>
          </a:xfrm>
          <a:custGeom>
            <a:avLst/>
            <a:gdLst/>
            <a:ahLst/>
            <a:cxnLst/>
            <a:rect r="r" b="b" t="t" l="l"/>
            <a:pathLst>
              <a:path h="10590194" w="8931064">
                <a:moveTo>
                  <a:pt x="0" y="0"/>
                </a:moveTo>
                <a:lnTo>
                  <a:pt x="8931063" y="0"/>
                </a:lnTo>
                <a:lnTo>
                  <a:pt x="8931063" y="10590194"/>
                </a:lnTo>
                <a:lnTo>
                  <a:pt x="0" y="10590194"/>
                </a:lnTo>
                <a:lnTo>
                  <a:pt x="0" y="0"/>
                </a:lnTo>
                <a:close/>
              </a:path>
            </a:pathLst>
          </a:custGeom>
          <a:blipFill>
            <a:blip r:embed="rId2"/>
            <a:stretch>
              <a:fillRect l="0" t="0" r="0" b="0"/>
            </a:stretch>
          </a:blipFill>
        </p:spPr>
      </p:sp>
      <p:grpSp>
        <p:nvGrpSpPr>
          <p:cNvPr name="Group 6" id="6"/>
          <p:cNvGrpSpPr/>
          <p:nvPr/>
        </p:nvGrpSpPr>
        <p:grpSpPr>
          <a:xfrm rot="-5400000">
            <a:off x="-1703037" y="-1666875"/>
            <a:ext cx="3757522" cy="375752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10800000">
            <a:off x="4818965" y="9378729"/>
            <a:ext cx="3141681" cy="3141681"/>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10800000">
            <a:off x="15721343" y="3320830"/>
            <a:ext cx="1727871" cy="172787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2664998"/>
            <a:ext cx="6739934" cy="3546930"/>
          </a:xfrm>
          <a:prstGeom prst="rect">
            <a:avLst/>
          </a:prstGeom>
        </p:spPr>
        <p:txBody>
          <a:bodyPr anchor="t" rtlCol="false" tIns="0" lIns="0" bIns="0" rIns="0">
            <a:spAutoFit/>
          </a:bodyPr>
          <a:lstStyle/>
          <a:p>
            <a:pPr>
              <a:lnSpc>
                <a:spcPts val="13204"/>
              </a:lnSpc>
            </a:pPr>
            <a:r>
              <a:rPr lang="en-US" sz="13204">
                <a:solidFill>
                  <a:srgbClr val="000000"/>
                </a:solidFill>
                <a:latin typeface="Poppins Bold"/>
              </a:rPr>
              <a:t>Thank You</a:t>
            </a:r>
          </a:p>
        </p:txBody>
      </p:sp>
      <p:grpSp>
        <p:nvGrpSpPr>
          <p:cNvPr name="Group 16" id="16"/>
          <p:cNvGrpSpPr/>
          <p:nvPr/>
        </p:nvGrpSpPr>
        <p:grpSpPr>
          <a:xfrm rot="-10800000">
            <a:off x="4818965" y="4668320"/>
            <a:ext cx="1209229" cy="120922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16119651" y="3756268"/>
            <a:ext cx="987889" cy="856994"/>
          </a:xfrm>
          <a:custGeom>
            <a:avLst/>
            <a:gdLst/>
            <a:ahLst/>
            <a:cxnLst/>
            <a:rect r="r" b="b" t="t" l="l"/>
            <a:pathLst>
              <a:path h="856994" w="987889">
                <a:moveTo>
                  <a:pt x="0" y="0"/>
                </a:moveTo>
                <a:lnTo>
                  <a:pt x="987889" y="0"/>
                </a:lnTo>
                <a:lnTo>
                  <a:pt x="987889" y="856994"/>
                </a:lnTo>
                <a:lnTo>
                  <a:pt x="0" y="856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5162210" y="4878165"/>
            <a:ext cx="522740" cy="789539"/>
          </a:xfrm>
          <a:custGeom>
            <a:avLst/>
            <a:gdLst/>
            <a:ahLst/>
            <a:cxnLst/>
            <a:rect r="r" b="b" t="t" l="l"/>
            <a:pathLst>
              <a:path h="789539" w="522740">
                <a:moveTo>
                  <a:pt x="0" y="0"/>
                </a:moveTo>
                <a:lnTo>
                  <a:pt x="522740" y="0"/>
                </a:lnTo>
                <a:lnTo>
                  <a:pt x="522740" y="789539"/>
                </a:lnTo>
                <a:lnTo>
                  <a:pt x="0" y="78953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15315476" y="698572"/>
            <a:ext cx="2254442" cy="263453"/>
          </a:xfrm>
          <a:prstGeom prst="rect">
            <a:avLst/>
          </a:prstGeom>
        </p:spPr>
        <p:txBody>
          <a:bodyPr anchor="t" rtlCol="false" tIns="0" lIns="0" bIns="0" rIns="0">
            <a:spAutoFit/>
          </a:bodyPr>
          <a:lstStyle/>
          <a:p>
            <a:pPr>
              <a:lnSpc>
                <a:spcPts val="2185"/>
              </a:lnSpc>
              <a:spcBef>
                <a:spcPct val="0"/>
              </a:spcBef>
            </a:pPr>
            <a:r>
              <a:rPr lang="en-US" sz="1561" spc="78">
                <a:solidFill>
                  <a:srgbClr val="000000"/>
                </a:solidFill>
                <a:latin typeface="Garet Bold"/>
              </a:rPr>
              <a:t>Presented by</a:t>
            </a:r>
          </a:p>
        </p:txBody>
      </p:sp>
      <p:sp>
        <p:nvSpPr>
          <p:cNvPr name="TextBox 22" id="22"/>
          <p:cNvSpPr txBox="true"/>
          <p:nvPr/>
        </p:nvSpPr>
        <p:spPr>
          <a:xfrm rot="0">
            <a:off x="15315476" y="1072834"/>
            <a:ext cx="2539606" cy="357719"/>
          </a:xfrm>
          <a:prstGeom prst="rect">
            <a:avLst/>
          </a:prstGeom>
        </p:spPr>
        <p:txBody>
          <a:bodyPr anchor="t" rtlCol="false" tIns="0" lIns="0" bIns="0" rIns="0">
            <a:spAutoFit/>
          </a:bodyPr>
          <a:lstStyle/>
          <a:p>
            <a:pPr>
              <a:lnSpc>
                <a:spcPts val="2858"/>
              </a:lnSpc>
              <a:spcBef>
                <a:spcPct val="0"/>
              </a:spcBef>
            </a:pPr>
            <a:r>
              <a:rPr lang="en-US" sz="2041" spc="102">
                <a:solidFill>
                  <a:srgbClr val="0BA8F1"/>
                </a:solidFill>
                <a:latin typeface="Garet Bold"/>
              </a:rPr>
              <a:t>NINJA’SCODE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122098" y="2115332"/>
            <a:ext cx="985613" cy="9856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001187" y="1294279"/>
            <a:ext cx="4975439" cy="1775457"/>
          </a:xfrm>
          <a:prstGeom prst="rect">
            <a:avLst/>
          </a:prstGeom>
        </p:spPr>
        <p:txBody>
          <a:bodyPr anchor="t" rtlCol="false" tIns="0" lIns="0" bIns="0" rIns="0">
            <a:spAutoFit/>
          </a:bodyPr>
          <a:lstStyle/>
          <a:p>
            <a:pPr algn="ctr">
              <a:lnSpc>
                <a:spcPts val="6899"/>
              </a:lnSpc>
            </a:pPr>
            <a:r>
              <a:rPr lang="en-US" sz="6899">
                <a:solidFill>
                  <a:srgbClr val="231F20"/>
                </a:solidFill>
                <a:latin typeface="Garet Bold"/>
              </a:rPr>
              <a:t>Table of contents</a:t>
            </a:r>
          </a:p>
        </p:txBody>
      </p:sp>
      <p:sp>
        <p:nvSpPr>
          <p:cNvPr name="TextBox 6" id="6"/>
          <p:cNvSpPr txBox="true"/>
          <p:nvPr/>
        </p:nvSpPr>
        <p:spPr>
          <a:xfrm rot="0">
            <a:off x="1306802" y="2481457"/>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1</a:t>
            </a:r>
          </a:p>
        </p:txBody>
      </p:sp>
      <p:sp>
        <p:nvSpPr>
          <p:cNvPr name="TextBox 7" id="7"/>
          <p:cNvSpPr txBox="true"/>
          <p:nvPr/>
        </p:nvSpPr>
        <p:spPr>
          <a:xfrm rot="0">
            <a:off x="1416357" y="2481457"/>
            <a:ext cx="4048987"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Project context</a:t>
            </a:r>
          </a:p>
        </p:txBody>
      </p:sp>
      <p:sp>
        <p:nvSpPr>
          <p:cNvPr name="TextBox 8" id="8"/>
          <p:cNvSpPr txBox="true"/>
          <p:nvPr/>
        </p:nvSpPr>
        <p:spPr>
          <a:xfrm rot="0">
            <a:off x="1249277" y="3810566"/>
            <a:ext cx="4048987" cy="539115"/>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Problematic </a:t>
            </a:r>
          </a:p>
          <a:p>
            <a:pPr algn="ctr">
              <a:lnSpc>
                <a:spcPts val="2099"/>
              </a:lnSpc>
            </a:pPr>
          </a:p>
        </p:txBody>
      </p:sp>
      <p:sp>
        <p:nvSpPr>
          <p:cNvPr name="TextBox 9" id="9"/>
          <p:cNvSpPr txBox="true"/>
          <p:nvPr/>
        </p:nvSpPr>
        <p:spPr>
          <a:xfrm rot="0">
            <a:off x="1271365" y="5139080"/>
            <a:ext cx="5067616"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Study of the existing</a:t>
            </a:r>
          </a:p>
        </p:txBody>
      </p:sp>
      <p:sp>
        <p:nvSpPr>
          <p:cNvPr name="TextBox 10" id="10"/>
          <p:cNvSpPr txBox="true"/>
          <p:nvPr/>
        </p:nvSpPr>
        <p:spPr>
          <a:xfrm rot="0">
            <a:off x="1382315" y="6486643"/>
            <a:ext cx="4540079"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Proposed Solution</a:t>
            </a:r>
          </a:p>
        </p:txBody>
      </p:sp>
      <p:sp>
        <p:nvSpPr>
          <p:cNvPr name="TextBox 11" id="11"/>
          <p:cNvSpPr txBox="true"/>
          <p:nvPr/>
        </p:nvSpPr>
        <p:spPr>
          <a:xfrm rot="0">
            <a:off x="11920228" y="5225393"/>
            <a:ext cx="4048987"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Prototype</a:t>
            </a:r>
          </a:p>
        </p:txBody>
      </p:sp>
      <p:sp>
        <p:nvSpPr>
          <p:cNvPr name="TextBox 12" id="12"/>
          <p:cNvSpPr txBox="true"/>
          <p:nvPr/>
        </p:nvSpPr>
        <p:spPr>
          <a:xfrm rot="0">
            <a:off x="12708182" y="3929629"/>
            <a:ext cx="4142269"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Technical  requirements</a:t>
            </a:r>
          </a:p>
        </p:txBody>
      </p:sp>
      <p:sp>
        <p:nvSpPr>
          <p:cNvPr name="TextBox 13" id="13"/>
          <p:cNvSpPr txBox="true"/>
          <p:nvPr/>
        </p:nvSpPr>
        <p:spPr>
          <a:xfrm rot="0">
            <a:off x="12651032" y="2591591"/>
            <a:ext cx="3513679" cy="539115"/>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ODD incorporated </a:t>
            </a:r>
          </a:p>
          <a:p>
            <a:pPr algn="ctr">
              <a:lnSpc>
                <a:spcPts val="2099"/>
              </a:lnSpc>
            </a:pPr>
          </a:p>
        </p:txBody>
      </p:sp>
      <p:sp>
        <p:nvSpPr>
          <p:cNvPr name="TextBox 14" id="14"/>
          <p:cNvSpPr txBox="true"/>
          <p:nvPr/>
        </p:nvSpPr>
        <p:spPr>
          <a:xfrm rot="0">
            <a:off x="1510892" y="7925283"/>
            <a:ext cx="4618179" cy="539115"/>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Value and innovation</a:t>
            </a:r>
          </a:p>
          <a:p>
            <a:pPr algn="ctr">
              <a:lnSpc>
                <a:spcPts val="2099"/>
              </a:lnSpc>
            </a:pPr>
          </a:p>
        </p:txBody>
      </p:sp>
      <p:sp>
        <p:nvSpPr>
          <p:cNvPr name="TextBox 15" id="15"/>
          <p:cNvSpPr txBox="true"/>
          <p:nvPr/>
        </p:nvSpPr>
        <p:spPr>
          <a:xfrm rot="0">
            <a:off x="11920228" y="6467593"/>
            <a:ext cx="5195977"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Project Planification</a:t>
            </a:r>
          </a:p>
        </p:txBody>
      </p:sp>
      <p:grpSp>
        <p:nvGrpSpPr>
          <p:cNvPr name="Group 16" id="16"/>
          <p:cNvGrpSpPr/>
          <p:nvPr/>
        </p:nvGrpSpPr>
        <p:grpSpPr>
          <a:xfrm rot="-10800000">
            <a:off x="1122098" y="3444442"/>
            <a:ext cx="985613" cy="98561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1293846" y="3810566"/>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2</a:t>
            </a:r>
          </a:p>
        </p:txBody>
      </p:sp>
      <p:grpSp>
        <p:nvGrpSpPr>
          <p:cNvPr name="Group 20" id="20"/>
          <p:cNvGrpSpPr/>
          <p:nvPr/>
        </p:nvGrpSpPr>
        <p:grpSpPr>
          <a:xfrm rot="-10800000">
            <a:off x="1109142" y="4772956"/>
            <a:ext cx="985613" cy="9856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3" id="23"/>
          <p:cNvSpPr txBox="true"/>
          <p:nvPr/>
        </p:nvSpPr>
        <p:spPr>
          <a:xfrm rot="0">
            <a:off x="1280890" y="5139080"/>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3</a:t>
            </a:r>
          </a:p>
        </p:txBody>
      </p:sp>
      <p:grpSp>
        <p:nvGrpSpPr>
          <p:cNvPr name="Group 24" id="24"/>
          <p:cNvGrpSpPr/>
          <p:nvPr/>
        </p:nvGrpSpPr>
        <p:grpSpPr>
          <a:xfrm rot="-10800000">
            <a:off x="1135054" y="6101469"/>
            <a:ext cx="985613" cy="98561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1306802" y="6467593"/>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4</a:t>
            </a:r>
          </a:p>
        </p:txBody>
      </p:sp>
      <p:grpSp>
        <p:nvGrpSpPr>
          <p:cNvPr name="Group 28" id="28"/>
          <p:cNvGrpSpPr/>
          <p:nvPr/>
        </p:nvGrpSpPr>
        <p:grpSpPr>
          <a:xfrm rot="-10800000">
            <a:off x="1135054" y="7506183"/>
            <a:ext cx="985613" cy="985613"/>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1" id="31"/>
          <p:cNvSpPr txBox="true"/>
          <p:nvPr/>
        </p:nvSpPr>
        <p:spPr>
          <a:xfrm rot="0">
            <a:off x="1249277" y="7872307"/>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5</a:t>
            </a:r>
          </a:p>
        </p:txBody>
      </p:sp>
      <p:grpSp>
        <p:nvGrpSpPr>
          <p:cNvPr name="Group 32" id="32"/>
          <p:cNvGrpSpPr/>
          <p:nvPr/>
        </p:nvGrpSpPr>
        <p:grpSpPr>
          <a:xfrm rot="-10800000">
            <a:off x="11933184" y="2244516"/>
            <a:ext cx="985613" cy="985613"/>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34" id="3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5" id="35"/>
          <p:cNvSpPr txBox="true"/>
          <p:nvPr/>
        </p:nvSpPr>
        <p:spPr>
          <a:xfrm rot="0">
            <a:off x="12104932" y="2610641"/>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6</a:t>
            </a:r>
          </a:p>
        </p:txBody>
      </p:sp>
      <p:grpSp>
        <p:nvGrpSpPr>
          <p:cNvPr name="Group 36" id="36"/>
          <p:cNvGrpSpPr/>
          <p:nvPr/>
        </p:nvGrpSpPr>
        <p:grpSpPr>
          <a:xfrm rot="-10800000">
            <a:off x="11920228" y="3573030"/>
            <a:ext cx="985613" cy="98561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38" id="3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39" id="39"/>
          <p:cNvSpPr txBox="true"/>
          <p:nvPr/>
        </p:nvSpPr>
        <p:spPr>
          <a:xfrm rot="0">
            <a:off x="12091976" y="3939154"/>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7</a:t>
            </a:r>
          </a:p>
        </p:txBody>
      </p:sp>
      <p:grpSp>
        <p:nvGrpSpPr>
          <p:cNvPr name="Group 40" id="40"/>
          <p:cNvGrpSpPr/>
          <p:nvPr/>
        </p:nvGrpSpPr>
        <p:grpSpPr>
          <a:xfrm rot="-10800000">
            <a:off x="11946140" y="4901543"/>
            <a:ext cx="985613" cy="985613"/>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12117888" y="5267667"/>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8</a:t>
            </a:r>
          </a:p>
        </p:txBody>
      </p:sp>
      <p:grpSp>
        <p:nvGrpSpPr>
          <p:cNvPr name="Group 44" id="44"/>
          <p:cNvGrpSpPr/>
          <p:nvPr/>
        </p:nvGrpSpPr>
        <p:grpSpPr>
          <a:xfrm rot="-10800000">
            <a:off x="11933184" y="6101469"/>
            <a:ext cx="985613" cy="985613"/>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12104932" y="6467593"/>
            <a:ext cx="616205" cy="281940"/>
          </a:xfrm>
          <a:prstGeom prst="rect">
            <a:avLst/>
          </a:prstGeom>
        </p:spPr>
        <p:txBody>
          <a:bodyPr anchor="t" rtlCol="false" tIns="0" lIns="0" bIns="0" rIns="0">
            <a:spAutoFit/>
          </a:bodyPr>
          <a:lstStyle/>
          <a:p>
            <a:pPr algn="ctr">
              <a:lnSpc>
                <a:spcPts val="2099"/>
              </a:lnSpc>
            </a:pPr>
            <a:r>
              <a:rPr lang="en-US" sz="2099">
                <a:solidFill>
                  <a:srgbClr val="000000"/>
                </a:solidFill>
                <a:latin typeface="Poppins Bold"/>
              </a:rPr>
              <a:t>9</a:t>
            </a:r>
          </a:p>
        </p:txBody>
      </p:sp>
      <p:grpSp>
        <p:nvGrpSpPr>
          <p:cNvPr name="Group 48" id="48"/>
          <p:cNvGrpSpPr/>
          <p:nvPr/>
        </p:nvGrpSpPr>
        <p:grpSpPr>
          <a:xfrm rot="0">
            <a:off x="-553084" y="9186976"/>
            <a:ext cx="19721477" cy="2200048"/>
            <a:chOff x="0" y="0"/>
            <a:chExt cx="1764827" cy="196877"/>
          </a:xfrm>
        </p:grpSpPr>
        <p:sp>
          <p:nvSpPr>
            <p:cNvPr name="Freeform 49" id="49"/>
            <p:cNvSpPr/>
            <p:nvPr/>
          </p:nvSpPr>
          <p:spPr>
            <a:xfrm flipH="false" flipV="false" rot="0">
              <a:off x="0" y="0"/>
              <a:ext cx="1764828" cy="196877"/>
            </a:xfrm>
            <a:custGeom>
              <a:avLst/>
              <a:gdLst/>
              <a:ahLst/>
              <a:cxnLst/>
              <a:rect r="r" b="b" t="t" l="l"/>
              <a:pathLst>
                <a:path h="196877" w="1764828">
                  <a:moveTo>
                    <a:pt x="18843" y="0"/>
                  </a:moveTo>
                  <a:lnTo>
                    <a:pt x="1745985" y="0"/>
                  </a:lnTo>
                  <a:cubicBezTo>
                    <a:pt x="1756391" y="0"/>
                    <a:pt x="1764828" y="8436"/>
                    <a:pt x="1764828" y="18843"/>
                  </a:cubicBezTo>
                  <a:lnTo>
                    <a:pt x="1764828" y="178034"/>
                  </a:lnTo>
                  <a:cubicBezTo>
                    <a:pt x="1764828" y="188441"/>
                    <a:pt x="1756391" y="196877"/>
                    <a:pt x="1745985" y="196877"/>
                  </a:cubicBezTo>
                  <a:lnTo>
                    <a:pt x="18843" y="196877"/>
                  </a:lnTo>
                  <a:cubicBezTo>
                    <a:pt x="8436" y="196877"/>
                    <a:pt x="0" y="188441"/>
                    <a:pt x="0" y="178034"/>
                  </a:cubicBezTo>
                  <a:lnTo>
                    <a:pt x="0" y="18843"/>
                  </a:lnTo>
                  <a:cubicBezTo>
                    <a:pt x="0" y="8436"/>
                    <a:pt x="8436" y="0"/>
                    <a:pt x="18843" y="0"/>
                  </a:cubicBezTo>
                  <a:close/>
                </a:path>
              </a:pathLst>
            </a:custGeom>
            <a:solidFill>
              <a:srgbClr val="0BA8F1"/>
            </a:solidFill>
          </p:spPr>
        </p:sp>
        <p:sp>
          <p:nvSpPr>
            <p:cNvPr name="TextBox 50" id="50"/>
            <p:cNvSpPr txBox="true"/>
            <p:nvPr/>
          </p:nvSpPr>
          <p:spPr>
            <a:xfrm>
              <a:off x="0" y="-38100"/>
              <a:ext cx="1764827" cy="234977"/>
            </a:xfrm>
            <a:prstGeom prst="rect">
              <a:avLst/>
            </a:prstGeom>
          </p:spPr>
          <p:txBody>
            <a:bodyPr anchor="ctr" rtlCol="false" tIns="50800" lIns="50800" bIns="50800" rIns="50800"/>
            <a:lstStyle/>
            <a:p>
              <a:pPr algn="ctr">
                <a:lnSpc>
                  <a:spcPts val="2659"/>
                </a:lnSpc>
                <a:spcBef>
                  <a:spcPct val="0"/>
                </a:spcBef>
              </a:pPr>
            </a:p>
          </p:txBody>
        </p:sp>
      </p:grpSp>
      <p:grpSp>
        <p:nvGrpSpPr>
          <p:cNvPr name="Group 51" id="51"/>
          <p:cNvGrpSpPr/>
          <p:nvPr/>
        </p:nvGrpSpPr>
        <p:grpSpPr>
          <a:xfrm rot="0">
            <a:off x="5720466" y="5115856"/>
            <a:ext cx="5536881" cy="5623230"/>
            <a:chOff x="0" y="0"/>
            <a:chExt cx="792880" cy="805245"/>
          </a:xfrm>
        </p:grpSpPr>
        <p:sp>
          <p:nvSpPr>
            <p:cNvPr name="Freeform 52" id="52"/>
            <p:cNvSpPr/>
            <p:nvPr/>
          </p:nvSpPr>
          <p:spPr>
            <a:xfrm flipH="false" flipV="false" rot="0">
              <a:off x="0" y="0"/>
              <a:ext cx="792880" cy="805245"/>
            </a:xfrm>
            <a:custGeom>
              <a:avLst/>
              <a:gdLst/>
              <a:ahLst/>
              <a:cxnLst/>
              <a:rect r="r" b="b" t="t" l="l"/>
              <a:pathLst>
                <a:path h="805245" w="792880">
                  <a:moveTo>
                    <a:pt x="264436" y="19070"/>
                  </a:moveTo>
                  <a:cubicBezTo>
                    <a:pt x="304954" y="7556"/>
                    <a:pt x="351298" y="0"/>
                    <a:pt x="396653" y="0"/>
                  </a:cubicBezTo>
                  <a:cubicBezTo>
                    <a:pt x="442011" y="0"/>
                    <a:pt x="485656" y="6476"/>
                    <a:pt x="525876" y="17990"/>
                  </a:cubicBezTo>
                  <a:cubicBezTo>
                    <a:pt x="526733" y="18350"/>
                    <a:pt x="527588" y="18350"/>
                    <a:pt x="528444" y="18710"/>
                  </a:cubicBezTo>
                  <a:cubicBezTo>
                    <a:pt x="679489" y="64765"/>
                    <a:pt x="790740" y="186379"/>
                    <a:pt x="792880" y="328334"/>
                  </a:cubicBezTo>
                  <a:lnTo>
                    <a:pt x="792880" y="805245"/>
                  </a:lnTo>
                  <a:lnTo>
                    <a:pt x="0" y="805245"/>
                  </a:lnTo>
                  <a:lnTo>
                    <a:pt x="0" y="328688"/>
                  </a:lnTo>
                  <a:cubicBezTo>
                    <a:pt x="2139" y="185660"/>
                    <a:pt x="111679" y="64045"/>
                    <a:pt x="264436" y="19070"/>
                  </a:cubicBezTo>
                  <a:close/>
                </a:path>
              </a:pathLst>
            </a:custGeom>
            <a:gradFill rotWithShape="true">
              <a:gsLst>
                <a:gs pos="0">
                  <a:srgbClr val="5DE0E6">
                    <a:alpha val="100000"/>
                  </a:srgbClr>
                </a:gs>
                <a:gs pos="100000">
                  <a:srgbClr val="004AAD">
                    <a:alpha val="100000"/>
                  </a:srgbClr>
                </a:gs>
              </a:gsLst>
              <a:lin ang="0"/>
            </a:gradFill>
          </p:spPr>
        </p:sp>
        <p:sp>
          <p:nvSpPr>
            <p:cNvPr name="TextBox 53" id="53"/>
            <p:cNvSpPr txBox="true"/>
            <p:nvPr/>
          </p:nvSpPr>
          <p:spPr>
            <a:xfrm>
              <a:off x="0" y="88900"/>
              <a:ext cx="792880" cy="716345"/>
            </a:xfrm>
            <a:prstGeom prst="rect">
              <a:avLst/>
            </a:prstGeom>
          </p:spPr>
          <p:txBody>
            <a:bodyPr anchor="ctr" rtlCol="false" tIns="50800" lIns="50800" bIns="50800" rIns="50800"/>
            <a:lstStyle/>
            <a:p>
              <a:pPr algn="ctr">
                <a:lnSpc>
                  <a:spcPts val="2659"/>
                </a:lnSpc>
                <a:spcBef>
                  <a:spcPct val="0"/>
                </a:spcBef>
              </a:pPr>
            </a:p>
          </p:txBody>
        </p:sp>
      </p:grpSp>
      <p:sp>
        <p:nvSpPr>
          <p:cNvPr name="Freeform 54" id="54"/>
          <p:cNvSpPr/>
          <p:nvPr/>
        </p:nvSpPr>
        <p:spPr>
          <a:xfrm flipH="false" flipV="false" rot="0">
            <a:off x="5861342" y="3332605"/>
            <a:ext cx="5255130" cy="7508956"/>
          </a:xfrm>
          <a:custGeom>
            <a:avLst/>
            <a:gdLst/>
            <a:ahLst/>
            <a:cxnLst/>
            <a:rect r="r" b="b" t="t" l="l"/>
            <a:pathLst>
              <a:path h="7508956" w="5255130">
                <a:moveTo>
                  <a:pt x="0" y="0"/>
                </a:moveTo>
                <a:lnTo>
                  <a:pt x="5255130" y="0"/>
                </a:lnTo>
                <a:lnTo>
                  <a:pt x="5255130" y="7508955"/>
                </a:lnTo>
                <a:lnTo>
                  <a:pt x="0" y="7508955"/>
                </a:lnTo>
                <a:lnTo>
                  <a:pt x="0" y="0"/>
                </a:lnTo>
                <a:close/>
              </a:path>
            </a:pathLst>
          </a:custGeom>
          <a:blipFill>
            <a:blip r:embed="rId2"/>
            <a:stretch>
              <a:fillRect l="-10251" t="0" r="-10251" b="0"/>
            </a:stretch>
          </a:blipFill>
        </p:spPr>
      </p:sp>
      <p:grpSp>
        <p:nvGrpSpPr>
          <p:cNvPr name="Group 55" id="55"/>
          <p:cNvGrpSpPr/>
          <p:nvPr/>
        </p:nvGrpSpPr>
        <p:grpSpPr>
          <a:xfrm rot="-5400000">
            <a:off x="16819779" y="-2197848"/>
            <a:ext cx="3757522" cy="3757522"/>
            <a:chOff x="0" y="0"/>
            <a:chExt cx="812800" cy="812800"/>
          </a:xfrm>
        </p:grpSpPr>
        <p:sp>
          <p:nvSpPr>
            <p:cNvPr name="Freeform 56" id="5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57" id="5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8" id="58"/>
          <p:cNvSpPr/>
          <p:nvPr/>
        </p:nvSpPr>
        <p:spPr>
          <a:xfrm flipH="false" flipV="false" rot="0">
            <a:off x="596756" y="417396"/>
            <a:ext cx="1076597" cy="1142278"/>
          </a:xfrm>
          <a:custGeom>
            <a:avLst/>
            <a:gdLst/>
            <a:ahLst/>
            <a:cxnLst/>
            <a:rect r="r" b="b" t="t" l="l"/>
            <a:pathLst>
              <a:path h="1142278" w="1076597">
                <a:moveTo>
                  <a:pt x="0" y="0"/>
                </a:moveTo>
                <a:lnTo>
                  <a:pt x="1076596" y="0"/>
                </a:lnTo>
                <a:lnTo>
                  <a:pt x="1076596" y="1142277"/>
                </a:lnTo>
                <a:lnTo>
                  <a:pt x="0" y="11422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6738" y="6298825"/>
            <a:ext cx="19721477" cy="4413812"/>
            <a:chOff x="0" y="0"/>
            <a:chExt cx="1764827" cy="394981"/>
          </a:xfrm>
        </p:grpSpPr>
        <p:sp>
          <p:nvSpPr>
            <p:cNvPr name="Freeform 3" id="3"/>
            <p:cNvSpPr/>
            <p:nvPr/>
          </p:nvSpPr>
          <p:spPr>
            <a:xfrm flipH="false" flipV="false" rot="0">
              <a:off x="0" y="0"/>
              <a:ext cx="1764828" cy="394981"/>
            </a:xfrm>
            <a:custGeom>
              <a:avLst/>
              <a:gdLst/>
              <a:ahLst/>
              <a:cxnLst/>
              <a:rect r="r" b="b" t="t" l="l"/>
              <a:pathLst>
                <a:path h="394981" w="1764828">
                  <a:moveTo>
                    <a:pt x="18843" y="0"/>
                  </a:moveTo>
                  <a:lnTo>
                    <a:pt x="1745985" y="0"/>
                  </a:lnTo>
                  <a:cubicBezTo>
                    <a:pt x="1756391" y="0"/>
                    <a:pt x="1764828" y="8436"/>
                    <a:pt x="1764828" y="18843"/>
                  </a:cubicBezTo>
                  <a:lnTo>
                    <a:pt x="1764828" y="376138"/>
                  </a:lnTo>
                  <a:cubicBezTo>
                    <a:pt x="1764828" y="386545"/>
                    <a:pt x="1756391" y="394981"/>
                    <a:pt x="1745985" y="394981"/>
                  </a:cubicBezTo>
                  <a:lnTo>
                    <a:pt x="18843" y="394981"/>
                  </a:lnTo>
                  <a:cubicBezTo>
                    <a:pt x="8436" y="394981"/>
                    <a:pt x="0" y="386545"/>
                    <a:pt x="0" y="376138"/>
                  </a:cubicBezTo>
                  <a:lnTo>
                    <a:pt x="0" y="18843"/>
                  </a:lnTo>
                  <a:cubicBezTo>
                    <a:pt x="0" y="8436"/>
                    <a:pt x="8436" y="0"/>
                    <a:pt x="18843" y="0"/>
                  </a:cubicBezTo>
                  <a:close/>
                </a:path>
              </a:pathLst>
            </a:custGeom>
            <a:solidFill>
              <a:srgbClr val="0BA8F1"/>
            </a:solidFill>
          </p:spPr>
        </p:sp>
        <p:sp>
          <p:nvSpPr>
            <p:cNvPr name="TextBox 4" id="4"/>
            <p:cNvSpPr txBox="true"/>
            <p:nvPr/>
          </p:nvSpPr>
          <p:spPr>
            <a:xfrm>
              <a:off x="0" y="-38100"/>
              <a:ext cx="1764827" cy="43308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8700" y="1028700"/>
            <a:ext cx="5885630" cy="8229600"/>
            <a:chOff x="0" y="0"/>
            <a:chExt cx="892323" cy="1247694"/>
          </a:xfrm>
        </p:grpSpPr>
        <p:sp>
          <p:nvSpPr>
            <p:cNvPr name="Freeform 6" id="6"/>
            <p:cNvSpPr/>
            <p:nvPr/>
          </p:nvSpPr>
          <p:spPr>
            <a:xfrm flipH="false" flipV="false" rot="0">
              <a:off x="0" y="0"/>
              <a:ext cx="892323" cy="1247694"/>
            </a:xfrm>
            <a:custGeom>
              <a:avLst/>
              <a:gdLst/>
              <a:ahLst/>
              <a:cxnLst/>
              <a:rect r="r" b="b" t="t" l="l"/>
              <a:pathLst>
                <a:path h="1247694" w="892323">
                  <a:moveTo>
                    <a:pt x="68400" y="0"/>
                  </a:moveTo>
                  <a:lnTo>
                    <a:pt x="823923" y="0"/>
                  </a:lnTo>
                  <a:cubicBezTo>
                    <a:pt x="861699" y="0"/>
                    <a:pt x="892323" y="30624"/>
                    <a:pt x="892323" y="68400"/>
                  </a:cubicBezTo>
                  <a:lnTo>
                    <a:pt x="892323" y="1179293"/>
                  </a:lnTo>
                  <a:cubicBezTo>
                    <a:pt x="892323" y="1197434"/>
                    <a:pt x="885117" y="1214832"/>
                    <a:pt x="872289" y="1227660"/>
                  </a:cubicBezTo>
                  <a:cubicBezTo>
                    <a:pt x="859462" y="1240487"/>
                    <a:pt x="842064" y="1247694"/>
                    <a:pt x="823923" y="1247694"/>
                  </a:cubicBezTo>
                  <a:lnTo>
                    <a:pt x="68400" y="1247694"/>
                  </a:lnTo>
                  <a:cubicBezTo>
                    <a:pt x="30624" y="1247694"/>
                    <a:pt x="0" y="1217070"/>
                    <a:pt x="0" y="1179293"/>
                  </a:cubicBezTo>
                  <a:lnTo>
                    <a:pt x="0" y="68400"/>
                  </a:lnTo>
                  <a:cubicBezTo>
                    <a:pt x="0" y="30624"/>
                    <a:pt x="30624" y="0"/>
                    <a:pt x="68400" y="0"/>
                  </a:cubicBezTo>
                  <a:close/>
                </a:path>
              </a:pathLst>
            </a:custGeom>
            <a:solidFill>
              <a:srgbClr val="FFFFFF"/>
            </a:solidFill>
            <a:ln cap="rnd">
              <a:noFill/>
              <a:prstDash val="solid"/>
              <a:round/>
            </a:ln>
          </p:spPr>
        </p:sp>
        <p:sp>
          <p:nvSpPr>
            <p:cNvPr name="TextBox 7" id="7"/>
            <p:cNvSpPr txBox="true"/>
            <p:nvPr/>
          </p:nvSpPr>
          <p:spPr>
            <a:xfrm>
              <a:off x="0" y="-38100"/>
              <a:ext cx="892323" cy="128579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1028700" y="739149"/>
            <a:ext cx="5885630" cy="5155935"/>
            <a:chOff x="0" y="0"/>
            <a:chExt cx="892323" cy="781694"/>
          </a:xfrm>
        </p:grpSpPr>
        <p:sp>
          <p:nvSpPr>
            <p:cNvPr name="Freeform 9" id="9"/>
            <p:cNvSpPr/>
            <p:nvPr/>
          </p:nvSpPr>
          <p:spPr>
            <a:xfrm flipH="false" flipV="false" rot="0">
              <a:off x="0" y="0"/>
              <a:ext cx="892323" cy="781694"/>
            </a:xfrm>
            <a:custGeom>
              <a:avLst/>
              <a:gdLst/>
              <a:ahLst/>
              <a:cxnLst/>
              <a:rect r="r" b="b" t="t" l="l"/>
              <a:pathLst>
                <a:path h="781694" w="892323">
                  <a:moveTo>
                    <a:pt x="68400" y="0"/>
                  </a:moveTo>
                  <a:lnTo>
                    <a:pt x="823923" y="0"/>
                  </a:lnTo>
                  <a:cubicBezTo>
                    <a:pt x="861699" y="0"/>
                    <a:pt x="892323" y="30624"/>
                    <a:pt x="892323" y="68400"/>
                  </a:cubicBezTo>
                  <a:lnTo>
                    <a:pt x="892323" y="713293"/>
                  </a:lnTo>
                  <a:cubicBezTo>
                    <a:pt x="892323" y="731434"/>
                    <a:pt x="885117" y="748832"/>
                    <a:pt x="872289" y="761660"/>
                  </a:cubicBezTo>
                  <a:cubicBezTo>
                    <a:pt x="859462" y="774487"/>
                    <a:pt x="842064" y="781694"/>
                    <a:pt x="823923" y="781694"/>
                  </a:cubicBezTo>
                  <a:lnTo>
                    <a:pt x="68400" y="781694"/>
                  </a:lnTo>
                  <a:cubicBezTo>
                    <a:pt x="50260" y="781694"/>
                    <a:pt x="32862" y="774487"/>
                    <a:pt x="20034" y="761660"/>
                  </a:cubicBezTo>
                  <a:cubicBezTo>
                    <a:pt x="7206" y="748832"/>
                    <a:pt x="0" y="731434"/>
                    <a:pt x="0" y="713293"/>
                  </a:cubicBezTo>
                  <a:lnTo>
                    <a:pt x="0" y="68400"/>
                  </a:lnTo>
                  <a:cubicBezTo>
                    <a:pt x="0" y="30624"/>
                    <a:pt x="30624" y="0"/>
                    <a:pt x="68400" y="0"/>
                  </a:cubicBezTo>
                  <a:close/>
                </a:path>
              </a:pathLst>
            </a:custGeom>
            <a:gradFill rotWithShape="true">
              <a:gsLst>
                <a:gs pos="0">
                  <a:srgbClr val="5DE0E6">
                    <a:alpha val="100000"/>
                  </a:srgbClr>
                </a:gs>
                <a:gs pos="100000">
                  <a:srgbClr val="004AAD">
                    <a:alpha val="100000"/>
                  </a:srgbClr>
                </a:gs>
              </a:gsLst>
              <a:lin ang="0"/>
            </a:gradFill>
            <a:ln cap="rnd">
              <a:noFill/>
              <a:prstDash val="solid"/>
              <a:round/>
            </a:ln>
          </p:spPr>
        </p:sp>
        <p:sp>
          <p:nvSpPr>
            <p:cNvPr name="TextBox 10" id="10"/>
            <p:cNvSpPr txBox="true"/>
            <p:nvPr/>
          </p:nvSpPr>
          <p:spPr>
            <a:xfrm>
              <a:off x="0" y="-38100"/>
              <a:ext cx="892323" cy="81979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324832" y="1028700"/>
            <a:ext cx="5293366" cy="7940049"/>
            <a:chOff x="0" y="0"/>
            <a:chExt cx="6350000" cy="9525000"/>
          </a:xfrm>
        </p:grpSpPr>
        <p:sp>
          <p:nvSpPr>
            <p:cNvPr name="Freeform 12" id="1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62" t="0" r="-62" b="0"/>
              </a:stretch>
            </a:blipFill>
          </p:spPr>
        </p:sp>
      </p:grpSp>
      <p:grpSp>
        <p:nvGrpSpPr>
          <p:cNvPr name="Group 13" id="13"/>
          <p:cNvGrpSpPr/>
          <p:nvPr/>
        </p:nvGrpSpPr>
        <p:grpSpPr>
          <a:xfrm rot="-5400000">
            <a:off x="15959421" y="-1438744"/>
            <a:ext cx="3757522" cy="375752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10800000">
            <a:off x="271701" y="5143500"/>
            <a:ext cx="1513998" cy="151399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6E8E6">
                    <a:alpha val="100000"/>
                  </a:srgbClr>
                </a:gs>
                <a:gs pos="100000">
                  <a:srgbClr val="4DBABB">
                    <a:alpha val="100000"/>
                  </a:srgbClr>
                </a:gs>
              </a:gsLst>
              <a:path path="circle">
                <a:fillToRect l="0" r="100000" t="0" b="100000"/>
              </a:path>
              <a:tileRect r="0" l="-100000" b="0" t="-100000"/>
            </a:gra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9" id="19"/>
          <p:cNvSpPr/>
          <p:nvPr/>
        </p:nvSpPr>
        <p:spPr>
          <a:xfrm flipH="false" flipV="false" rot="0">
            <a:off x="564486" y="5476798"/>
            <a:ext cx="928429" cy="847402"/>
          </a:xfrm>
          <a:custGeom>
            <a:avLst/>
            <a:gdLst/>
            <a:ahLst/>
            <a:cxnLst/>
            <a:rect r="r" b="b" t="t" l="l"/>
            <a:pathLst>
              <a:path h="847402" w="928429">
                <a:moveTo>
                  <a:pt x="0" y="0"/>
                </a:moveTo>
                <a:lnTo>
                  <a:pt x="928428" y="0"/>
                </a:lnTo>
                <a:lnTo>
                  <a:pt x="928428" y="847402"/>
                </a:lnTo>
                <a:lnTo>
                  <a:pt x="0" y="8474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20" id="20"/>
          <p:cNvSpPr txBox="true"/>
          <p:nvPr/>
        </p:nvSpPr>
        <p:spPr>
          <a:xfrm rot="0">
            <a:off x="7844121" y="2868047"/>
            <a:ext cx="9480254" cy="3068828"/>
          </a:xfrm>
          <a:prstGeom prst="rect">
            <a:avLst/>
          </a:prstGeom>
        </p:spPr>
        <p:txBody>
          <a:bodyPr anchor="t" rtlCol="false" tIns="0" lIns="0" bIns="0" rIns="0">
            <a:spAutoFit/>
          </a:bodyPr>
          <a:lstStyle/>
          <a:p>
            <a:pPr>
              <a:lnSpc>
                <a:spcPts val="11449"/>
              </a:lnSpc>
            </a:pPr>
            <a:r>
              <a:rPr lang="en-US" sz="11449">
                <a:solidFill>
                  <a:srgbClr val="000000"/>
                </a:solidFill>
                <a:latin typeface="Poppins Bold"/>
              </a:rPr>
              <a:t>Question and Answer</a:t>
            </a:r>
          </a:p>
        </p:txBody>
      </p:sp>
      <p:sp>
        <p:nvSpPr>
          <p:cNvPr name="Freeform 21" id="21"/>
          <p:cNvSpPr/>
          <p:nvPr/>
        </p:nvSpPr>
        <p:spPr>
          <a:xfrm flipH="false" flipV="false" rot="0">
            <a:off x="16147393" y="2753747"/>
            <a:ext cx="837778" cy="837778"/>
          </a:xfrm>
          <a:custGeom>
            <a:avLst/>
            <a:gdLst/>
            <a:ahLst/>
            <a:cxnLst/>
            <a:rect r="r" b="b" t="t" l="l"/>
            <a:pathLst>
              <a:path h="837778" w="837778">
                <a:moveTo>
                  <a:pt x="0" y="0"/>
                </a:moveTo>
                <a:lnTo>
                  <a:pt x="837778" y="0"/>
                </a:lnTo>
                <a:lnTo>
                  <a:pt x="837778" y="837778"/>
                </a:lnTo>
                <a:lnTo>
                  <a:pt x="0" y="837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5101564" y="6939187"/>
            <a:ext cx="2929436" cy="3133087"/>
          </a:xfrm>
          <a:custGeom>
            <a:avLst/>
            <a:gdLst/>
            <a:ahLst/>
            <a:cxnLst/>
            <a:rect r="r" b="b" t="t" l="l"/>
            <a:pathLst>
              <a:path h="3133087" w="2929436">
                <a:moveTo>
                  <a:pt x="0" y="0"/>
                </a:moveTo>
                <a:lnTo>
                  <a:pt x="2929436" y="0"/>
                </a:lnTo>
                <a:lnTo>
                  <a:pt x="2929436" y="3133087"/>
                </a:lnTo>
                <a:lnTo>
                  <a:pt x="0" y="3133087"/>
                </a:lnTo>
                <a:lnTo>
                  <a:pt x="0" y="0"/>
                </a:lnTo>
                <a:close/>
              </a:path>
            </a:pathLst>
          </a:custGeom>
          <a:blipFill>
            <a:blip r:embed="rId7"/>
            <a:stretch>
              <a:fillRect l="0" t="0" r="0" b="0"/>
            </a:stretch>
          </a:blipFill>
        </p:spPr>
      </p:sp>
      <p:sp>
        <p:nvSpPr>
          <p:cNvPr name="TextBox 23" id="23"/>
          <p:cNvSpPr txBox="true"/>
          <p:nvPr/>
        </p:nvSpPr>
        <p:spPr>
          <a:xfrm rot="0">
            <a:off x="7844121" y="7227334"/>
            <a:ext cx="7174072" cy="400050"/>
          </a:xfrm>
          <a:prstGeom prst="rect">
            <a:avLst/>
          </a:prstGeom>
        </p:spPr>
        <p:txBody>
          <a:bodyPr anchor="t" rtlCol="false" tIns="0" lIns="0" bIns="0" rIns="0">
            <a:spAutoFit/>
          </a:bodyPr>
          <a:lstStyle/>
          <a:p>
            <a:pPr>
              <a:lnSpc>
                <a:spcPts val="3000"/>
              </a:lnSpc>
            </a:pPr>
            <a:r>
              <a:rPr lang="en-US" sz="3000">
                <a:solidFill>
                  <a:srgbClr val="000000"/>
                </a:solidFill>
                <a:latin typeface="Garet Bold"/>
              </a:rPr>
              <a:t>Any questions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97688" y="9017480"/>
            <a:ext cx="19721477" cy="2200048"/>
            <a:chOff x="0" y="0"/>
            <a:chExt cx="1764827" cy="196877"/>
          </a:xfrm>
        </p:grpSpPr>
        <p:sp>
          <p:nvSpPr>
            <p:cNvPr name="Freeform 3" id="3"/>
            <p:cNvSpPr/>
            <p:nvPr/>
          </p:nvSpPr>
          <p:spPr>
            <a:xfrm flipH="false" flipV="false" rot="0">
              <a:off x="0" y="0"/>
              <a:ext cx="1764828" cy="196877"/>
            </a:xfrm>
            <a:custGeom>
              <a:avLst/>
              <a:gdLst/>
              <a:ahLst/>
              <a:cxnLst/>
              <a:rect r="r" b="b" t="t" l="l"/>
              <a:pathLst>
                <a:path h="196877" w="1764828">
                  <a:moveTo>
                    <a:pt x="18843" y="0"/>
                  </a:moveTo>
                  <a:lnTo>
                    <a:pt x="1745985" y="0"/>
                  </a:lnTo>
                  <a:cubicBezTo>
                    <a:pt x="1756391" y="0"/>
                    <a:pt x="1764828" y="8436"/>
                    <a:pt x="1764828" y="18843"/>
                  </a:cubicBezTo>
                  <a:lnTo>
                    <a:pt x="1764828" y="178034"/>
                  </a:lnTo>
                  <a:cubicBezTo>
                    <a:pt x="1764828" y="188441"/>
                    <a:pt x="1756391" y="196877"/>
                    <a:pt x="1745985" y="196877"/>
                  </a:cubicBezTo>
                  <a:lnTo>
                    <a:pt x="18843" y="196877"/>
                  </a:lnTo>
                  <a:cubicBezTo>
                    <a:pt x="8436" y="196877"/>
                    <a:pt x="0" y="188441"/>
                    <a:pt x="0" y="178034"/>
                  </a:cubicBezTo>
                  <a:lnTo>
                    <a:pt x="0" y="18843"/>
                  </a:lnTo>
                  <a:cubicBezTo>
                    <a:pt x="0" y="8436"/>
                    <a:pt x="8436" y="0"/>
                    <a:pt x="18843" y="0"/>
                  </a:cubicBezTo>
                  <a:close/>
                </a:path>
              </a:pathLst>
            </a:custGeom>
            <a:solidFill>
              <a:srgbClr val="0BA8F1"/>
            </a:solidFill>
          </p:spPr>
        </p:sp>
        <p:sp>
          <p:nvSpPr>
            <p:cNvPr name="TextBox 4" id="4"/>
            <p:cNvSpPr txBox="true"/>
            <p:nvPr/>
          </p:nvSpPr>
          <p:spPr>
            <a:xfrm>
              <a:off x="0" y="-38100"/>
              <a:ext cx="1764827" cy="23497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1026430" y="1425370"/>
            <a:ext cx="5429711" cy="7592110"/>
            <a:chOff x="0" y="0"/>
            <a:chExt cx="892323" cy="1247694"/>
          </a:xfrm>
        </p:grpSpPr>
        <p:sp>
          <p:nvSpPr>
            <p:cNvPr name="Freeform 6" id="6"/>
            <p:cNvSpPr/>
            <p:nvPr/>
          </p:nvSpPr>
          <p:spPr>
            <a:xfrm flipH="false" flipV="false" rot="0">
              <a:off x="0" y="0"/>
              <a:ext cx="892323" cy="1247694"/>
            </a:xfrm>
            <a:custGeom>
              <a:avLst/>
              <a:gdLst/>
              <a:ahLst/>
              <a:cxnLst/>
              <a:rect r="r" b="b" t="t" l="l"/>
              <a:pathLst>
                <a:path h="1247694" w="892323">
                  <a:moveTo>
                    <a:pt x="74144" y="0"/>
                  </a:moveTo>
                  <a:lnTo>
                    <a:pt x="818179" y="0"/>
                  </a:lnTo>
                  <a:cubicBezTo>
                    <a:pt x="859128" y="0"/>
                    <a:pt x="892323" y="33195"/>
                    <a:pt x="892323" y="74144"/>
                  </a:cubicBezTo>
                  <a:lnTo>
                    <a:pt x="892323" y="1173550"/>
                  </a:lnTo>
                  <a:cubicBezTo>
                    <a:pt x="892323" y="1193214"/>
                    <a:pt x="884512" y="1212073"/>
                    <a:pt x="870607" y="1225978"/>
                  </a:cubicBezTo>
                  <a:cubicBezTo>
                    <a:pt x="856702" y="1239882"/>
                    <a:pt x="837844" y="1247694"/>
                    <a:pt x="818179" y="1247694"/>
                  </a:cubicBezTo>
                  <a:lnTo>
                    <a:pt x="74144" y="1247694"/>
                  </a:lnTo>
                  <a:cubicBezTo>
                    <a:pt x="33195" y="1247694"/>
                    <a:pt x="0" y="1214499"/>
                    <a:pt x="0" y="1173550"/>
                  </a:cubicBezTo>
                  <a:lnTo>
                    <a:pt x="0" y="74144"/>
                  </a:lnTo>
                  <a:cubicBezTo>
                    <a:pt x="0" y="33195"/>
                    <a:pt x="33195" y="0"/>
                    <a:pt x="74144" y="0"/>
                  </a:cubicBezTo>
                  <a:close/>
                </a:path>
              </a:pathLst>
            </a:custGeom>
            <a:solidFill>
              <a:srgbClr val="FFFFFF"/>
            </a:solidFill>
            <a:ln cap="rnd">
              <a:noFill/>
              <a:prstDash val="solid"/>
              <a:round/>
            </a:ln>
          </p:spPr>
        </p:sp>
        <p:sp>
          <p:nvSpPr>
            <p:cNvPr name="TextBox 7" id="7"/>
            <p:cNvSpPr txBox="true"/>
            <p:nvPr/>
          </p:nvSpPr>
          <p:spPr>
            <a:xfrm>
              <a:off x="0" y="-38100"/>
              <a:ext cx="892323" cy="128579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1026430" y="1158248"/>
            <a:ext cx="5429711" cy="4756540"/>
            <a:chOff x="0" y="0"/>
            <a:chExt cx="892323" cy="781694"/>
          </a:xfrm>
        </p:grpSpPr>
        <p:sp>
          <p:nvSpPr>
            <p:cNvPr name="Freeform 9" id="9"/>
            <p:cNvSpPr/>
            <p:nvPr/>
          </p:nvSpPr>
          <p:spPr>
            <a:xfrm flipH="false" flipV="false" rot="0">
              <a:off x="0" y="0"/>
              <a:ext cx="892323" cy="781694"/>
            </a:xfrm>
            <a:custGeom>
              <a:avLst/>
              <a:gdLst/>
              <a:ahLst/>
              <a:cxnLst/>
              <a:rect r="r" b="b" t="t" l="l"/>
              <a:pathLst>
                <a:path h="781694" w="892323">
                  <a:moveTo>
                    <a:pt x="74144" y="0"/>
                  </a:moveTo>
                  <a:lnTo>
                    <a:pt x="818179" y="0"/>
                  </a:lnTo>
                  <a:cubicBezTo>
                    <a:pt x="859128" y="0"/>
                    <a:pt x="892323" y="33195"/>
                    <a:pt x="892323" y="74144"/>
                  </a:cubicBezTo>
                  <a:lnTo>
                    <a:pt x="892323" y="707550"/>
                  </a:lnTo>
                  <a:cubicBezTo>
                    <a:pt x="892323" y="748499"/>
                    <a:pt x="859128" y="781694"/>
                    <a:pt x="818179" y="781694"/>
                  </a:cubicBezTo>
                  <a:lnTo>
                    <a:pt x="74144" y="781694"/>
                  </a:lnTo>
                  <a:cubicBezTo>
                    <a:pt x="33195" y="781694"/>
                    <a:pt x="0" y="748499"/>
                    <a:pt x="0" y="707550"/>
                  </a:cubicBezTo>
                  <a:lnTo>
                    <a:pt x="0" y="74144"/>
                  </a:lnTo>
                  <a:cubicBezTo>
                    <a:pt x="0" y="33195"/>
                    <a:pt x="33195" y="0"/>
                    <a:pt x="74144" y="0"/>
                  </a:cubicBezTo>
                  <a:close/>
                </a:path>
              </a:pathLst>
            </a:custGeom>
            <a:solidFill>
              <a:srgbClr val="0BA8F1"/>
            </a:solidFill>
            <a:ln cap="rnd">
              <a:noFill/>
              <a:prstDash val="solid"/>
              <a:round/>
            </a:ln>
          </p:spPr>
        </p:sp>
        <p:sp>
          <p:nvSpPr>
            <p:cNvPr name="TextBox 10" id="10"/>
            <p:cNvSpPr txBox="true"/>
            <p:nvPr/>
          </p:nvSpPr>
          <p:spPr>
            <a:xfrm>
              <a:off x="0" y="-38100"/>
              <a:ext cx="892323" cy="819794"/>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299623" y="1425370"/>
            <a:ext cx="4883326" cy="7324989"/>
            <a:chOff x="0" y="0"/>
            <a:chExt cx="6350000" cy="9525000"/>
          </a:xfrm>
        </p:grpSpPr>
        <p:sp>
          <p:nvSpPr>
            <p:cNvPr name="Freeform 12" id="12"/>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2"/>
              <a:stretch>
                <a:fillRect l="-96001" t="0" r="-47375" b="0"/>
              </a:stretch>
            </a:blipFill>
          </p:spPr>
        </p:sp>
      </p:grpSp>
      <p:grpSp>
        <p:nvGrpSpPr>
          <p:cNvPr name="Group 13" id="13"/>
          <p:cNvGrpSpPr/>
          <p:nvPr/>
        </p:nvGrpSpPr>
        <p:grpSpPr>
          <a:xfrm rot="-10800000">
            <a:off x="7844121" y="739149"/>
            <a:ext cx="5361106" cy="1061947"/>
            <a:chOff x="0" y="0"/>
            <a:chExt cx="2051660" cy="406400"/>
          </a:xfrm>
        </p:grpSpPr>
        <p:sp>
          <p:nvSpPr>
            <p:cNvPr name="Freeform 14" id="14"/>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15" id="15"/>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6" id="16"/>
          <p:cNvGrpSpPr/>
          <p:nvPr/>
        </p:nvGrpSpPr>
        <p:grpSpPr>
          <a:xfrm rot="-5400000">
            <a:off x="15959421" y="-1438744"/>
            <a:ext cx="3757522" cy="375752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10800000">
            <a:off x="328071" y="5221425"/>
            <a:ext cx="1396719" cy="139671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2" id="22"/>
          <p:cNvSpPr/>
          <p:nvPr/>
        </p:nvSpPr>
        <p:spPr>
          <a:xfrm flipH="false" flipV="false" rot="0">
            <a:off x="17049966" y="2683829"/>
            <a:ext cx="548818" cy="548818"/>
          </a:xfrm>
          <a:custGeom>
            <a:avLst/>
            <a:gdLst/>
            <a:ahLst/>
            <a:cxnLst/>
            <a:rect r="r" b="b" t="t" l="l"/>
            <a:pathLst>
              <a:path h="548818" w="548818">
                <a:moveTo>
                  <a:pt x="0" y="0"/>
                </a:moveTo>
                <a:lnTo>
                  <a:pt x="548818" y="0"/>
                </a:lnTo>
                <a:lnTo>
                  <a:pt x="548818" y="548818"/>
                </a:lnTo>
                <a:lnTo>
                  <a:pt x="0" y="5488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3" id="23"/>
          <p:cNvSpPr/>
          <p:nvPr/>
        </p:nvSpPr>
        <p:spPr>
          <a:xfrm flipH="false" flipV="false" rot="0">
            <a:off x="16325822" y="6586991"/>
            <a:ext cx="1792891" cy="2163367"/>
          </a:xfrm>
          <a:custGeom>
            <a:avLst/>
            <a:gdLst/>
            <a:ahLst/>
            <a:cxnLst/>
            <a:rect r="r" b="b" t="t" l="l"/>
            <a:pathLst>
              <a:path h="2163367" w="1792891">
                <a:moveTo>
                  <a:pt x="0" y="0"/>
                </a:moveTo>
                <a:lnTo>
                  <a:pt x="1792891" y="0"/>
                </a:lnTo>
                <a:lnTo>
                  <a:pt x="1792891" y="2163367"/>
                </a:lnTo>
                <a:lnTo>
                  <a:pt x="0" y="2163367"/>
                </a:lnTo>
                <a:lnTo>
                  <a:pt x="0" y="0"/>
                </a:lnTo>
                <a:close/>
              </a:path>
            </a:pathLst>
          </a:custGeom>
          <a:blipFill>
            <a:blip r:embed="rId5"/>
            <a:stretch>
              <a:fillRect l="0" t="0" r="0" b="0"/>
            </a:stretch>
          </a:blipFill>
        </p:spPr>
      </p:sp>
      <p:sp>
        <p:nvSpPr>
          <p:cNvPr name="Freeform 24" id="24"/>
          <p:cNvSpPr/>
          <p:nvPr/>
        </p:nvSpPr>
        <p:spPr>
          <a:xfrm flipH="false" flipV="false" rot="0">
            <a:off x="7786971" y="3642335"/>
            <a:ext cx="671267" cy="651968"/>
          </a:xfrm>
          <a:custGeom>
            <a:avLst/>
            <a:gdLst/>
            <a:ahLst/>
            <a:cxnLst/>
            <a:rect r="r" b="b" t="t" l="l"/>
            <a:pathLst>
              <a:path h="651968" w="671267">
                <a:moveTo>
                  <a:pt x="0" y="0"/>
                </a:moveTo>
                <a:lnTo>
                  <a:pt x="671266" y="0"/>
                </a:lnTo>
                <a:lnTo>
                  <a:pt x="671266" y="651968"/>
                </a:lnTo>
                <a:lnTo>
                  <a:pt x="0" y="651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5" id="25"/>
          <p:cNvSpPr/>
          <p:nvPr/>
        </p:nvSpPr>
        <p:spPr>
          <a:xfrm flipH="false" flipV="false" rot="0">
            <a:off x="551145" y="5539556"/>
            <a:ext cx="950570" cy="760456"/>
          </a:xfrm>
          <a:custGeom>
            <a:avLst/>
            <a:gdLst/>
            <a:ahLst/>
            <a:cxnLst/>
            <a:rect r="r" b="b" t="t" l="l"/>
            <a:pathLst>
              <a:path h="760456" w="950570">
                <a:moveTo>
                  <a:pt x="0" y="0"/>
                </a:moveTo>
                <a:lnTo>
                  <a:pt x="950570" y="0"/>
                </a:lnTo>
                <a:lnTo>
                  <a:pt x="950570" y="760456"/>
                </a:lnTo>
                <a:lnTo>
                  <a:pt x="0" y="760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6" id="26"/>
          <p:cNvSpPr txBox="true"/>
          <p:nvPr/>
        </p:nvSpPr>
        <p:spPr>
          <a:xfrm rot="0">
            <a:off x="7962198" y="1095375"/>
            <a:ext cx="5124951" cy="860792"/>
          </a:xfrm>
          <a:prstGeom prst="rect">
            <a:avLst/>
          </a:prstGeom>
        </p:spPr>
        <p:txBody>
          <a:bodyPr anchor="t" rtlCol="false" tIns="0" lIns="0" bIns="0" rIns="0">
            <a:spAutoFit/>
          </a:bodyPr>
          <a:lstStyle/>
          <a:p>
            <a:pPr algn="ctr">
              <a:lnSpc>
                <a:spcPts val="3367"/>
              </a:lnSpc>
            </a:pPr>
            <a:r>
              <a:rPr lang="en-US" sz="3367">
                <a:solidFill>
                  <a:srgbClr val="FFFFFF"/>
                </a:solidFill>
                <a:latin typeface="Garet Bold"/>
              </a:rPr>
              <a:t>Aims and Objectives</a:t>
            </a:r>
          </a:p>
          <a:p>
            <a:pPr algn="ctr">
              <a:lnSpc>
                <a:spcPts val="3367"/>
              </a:lnSpc>
            </a:pPr>
          </a:p>
        </p:txBody>
      </p:sp>
      <p:sp>
        <p:nvSpPr>
          <p:cNvPr name="TextBox 27" id="27"/>
          <p:cNvSpPr txBox="true"/>
          <p:nvPr/>
        </p:nvSpPr>
        <p:spPr>
          <a:xfrm rot="0">
            <a:off x="8485571" y="3794647"/>
            <a:ext cx="9131177" cy="385445"/>
          </a:xfrm>
          <a:prstGeom prst="rect">
            <a:avLst/>
          </a:prstGeom>
        </p:spPr>
        <p:txBody>
          <a:bodyPr anchor="t" rtlCol="false" tIns="0" lIns="0" bIns="0" rIns="0">
            <a:spAutoFit/>
          </a:bodyPr>
          <a:lstStyle/>
          <a:p>
            <a:pPr>
              <a:lnSpc>
                <a:spcPts val="2800"/>
              </a:lnSpc>
            </a:pPr>
            <a:r>
              <a:rPr lang="en-US" sz="2800">
                <a:solidFill>
                  <a:srgbClr val="000000"/>
                </a:solidFill>
                <a:latin typeface="Garet"/>
              </a:rPr>
              <a:t>To revolutionize the medical data management</a:t>
            </a:r>
          </a:p>
        </p:txBody>
      </p:sp>
      <p:sp>
        <p:nvSpPr>
          <p:cNvPr name="TextBox 28" id="28"/>
          <p:cNvSpPr txBox="true"/>
          <p:nvPr/>
        </p:nvSpPr>
        <p:spPr>
          <a:xfrm rot="0">
            <a:off x="7770446" y="2351813"/>
            <a:ext cx="9754663" cy="1060451"/>
          </a:xfrm>
          <a:prstGeom prst="rect">
            <a:avLst/>
          </a:prstGeom>
        </p:spPr>
        <p:txBody>
          <a:bodyPr anchor="t" rtlCol="false" tIns="0" lIns="0" bIns="0" rIns="0">
            <a:spAutoFit/>
          </a:bodyPr>
          <a:lstStyle/>
          <a:p>
            <a:pPr>
              <a:lnSpc>
                <a:spcPts val="8000"/>
              </a:lnSpc>
            </a:pPr>
            <a:r>
              <a:rPr lang="en-US" sz="8000">
                <a:solidFill>
                  <a:srgbClr val="000000"/>
                </a:solidFill>
                <a:latin typeface="Garet Bold"/>
              </a:rPr>
              <a:t>Project context</a:t>
            </a:r>
          </a:p>
        </p:txBody>
      </p:sp>
      <p:sp>
        <p:nvSpPr>
          <p:cNvPr name="TextBox 29" id="29"/>
          <p:cNvSpPr txBox="true"/>
          <p:nvPr/>
        </p:nvSpPr>
        <p:spPr>
          <a:xfrm rot="0">
            <a:off x="10739280" y="4871346"/>
            <a:ext cx="8611746" cy="385445"/>
          </a:xfrm>
          <a:prstGeom prst="rect">
            <a:avLst/>
          </a:prstGeom>
        </p:spPr>
        <p:txBody>
          <a:bodyPr anchor="t" rtlCol="false" tIns="0" lIns="0" bIns="0" rIns="0">
            <a:spAutoFit/>
          </a:bodyPr>
          <a:lstStyle/>
          <a:p>
            <a:pPr>
              <a:lnSpc>
                <a:spcPts val="2800"/>
              </a:lnSpc>
            </a:pPr>
            <a:r>
              <a:rPr lang="en-US" sz="2800">
                <a:solidFill>
                  <a:srgbClr val="000000"/>
                </a:solidFill>
                <a:latin typeface="Garet Bold"/>
              </a:rPr>
              <a:t>Objectives:</a:t>
            </a:r>
          </a:p>
        </p:txBody>
      </p:sp>
      <p:sp>
        <p:nvSpPr>
          <p:cNvPr name="TextBox 30" id="30"/>
          <p:cNvSpPr txBox="true"/>
          <p:nvPr/>
        </p:nvSpPr>
        <p:spPr>
          <a:xfrm rot="0">
            <a:off x="7347675" y="5428241"/>
            <a:ext cx="8611746" cy="3182937"/>
          </a:xfrm>
          <a:prstGeom prst="rect">
            <a:avLst/>
          </a:prstGeom>
        </p:spPr>
        <p:txBody>
          <a:bodyPr anchor="t" rtlCol="false" tIns="0" lIns="0" bIns="0" rIns="0">
            <a:spAutoFit/>
          </a:bodyPr>
          <a:lstStyle/>
          <a:p>
            <a:pPr marL="582933" indent="-291467" lvl="1">
              <a:lnSpc>
                <a:spcPts val="4185"/>
              </a:lnSpc>
              <a:buFont typeface="Arial"/>
              <a:buChar char="•"/>
            </a:pPr>
            <a:r>
              <a:rPr lang="en-US" sz="2700">
                <a:solidFill>
                  <a:srgbClr val="000000"/>
                </a:solidFill>
                <a:latin typeface="Garet"/>
              </a:rPr>
              <a:t> Streamline the collection, management, and analysis of medical data.  </a:t>
            </a:r>
          </a:p>
          <a:p>
            <a:pPr marL="604523" indent="-302261" lvl="1">
              <a:lnSpc>
                <a:spcPts val="4340"/>
              </a:lnSpc>
              <a:buFont typeface="Arial"/>
              <a:buChar char="•"/>
            </a:pPr>
            <a:r>
              <a:rPr lang="en-US" sz="2800">
                <a:solidFill>
                  <a:srgbClr val="000000"/>
                </a:solidFill>
                <a:latin typeface="Garet"/>
              </a:rPr>
              <a:t>Address coordination challenges in collaborative research projects. </a:t>
            </a:r>
          </a:p>
          <a:p>
            <a:pPr marL="604523" indent="-302261" lvl="1">
              <a:lnSpc>
                <a:spcPts val="4340"/>
              </a:lnSpc>
              <a:buFont typeface="Arial"/>
              <a:buChar char="•"/>
            </a:pPr>
            <a:r>
              <a:rPr lang="en-US" sz="2800">
                <a:solidFill>
                  <a:srgbClr val="000000"/>
                </a:solidFill>
                <a:latin typeface="Garet"/>
              </a:rPr>
              <a:t>Ensure secure sharing of sensitive medical information.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028700" y="1131176"/>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2429324" y="-610993"/>
            <a:ext cx="6575414" cy="11508987"/>
            <a:chOff x="0" y="0"/>
            <a:chExt cx="588418" cy="1029912"/>
          </a:xfrm>
        </p:grpSpPr>
        <p:sp>
          <p:nvSpPr>
            <p:cNvPr name="Freeform 6" id="6"/>
            <p:cNvSpPr/>
            <p:nvPr/>
          </p:nvSpPr>
          <p:spPr>
            <a:xfrm flipH="false" flipV="false" rot="0">
              <a:off x="0" y="0"/>
              <a:ext cx="588418" cy="1029912"/>
            </a:xfrm>
            <a:custGeom>
              <a:avLst/>
              <a:gdLst/>
              <a:ahLst/>
              <a:cxnLst/>
              <a:rect r="r" b="b" t="t" l="l"/>
              <a:pathLst>
                <a:path h="1029912" w="588418">
                  <a:moveTo>
                    <a:pt x="56515" y="0"/>
                  </a:moveTo>
                  <a:lnTo>
                    <a:pt x="531903" y="0"/>
                  </a:lnTo>
                  <a:cubicBezTo>
                    <a:pt x="546891" y="0"/>
                    <a:pt x="561266" y="5954"/>
                    <a:pt x="571865" y="16553"/>
                  </a:cubicBezTo>
                  <a:cubicBezTo>
                    <a:pt x="582464" y="27152"/>
                    <a:pt x="588418" y="41527"/>
                    <a:pt x="588418" y="56515"/>
                  </a:cubicBezTo>
                  <a:lnTo>
                    <a:pt x="588418" y="973396"/>
                  </a:lnTo>
                  <a:cubicBezTo>
                    <a:pt x="588418" y="988385"/>
                    <a:pt x="582464" y="1002760"/>
                    <a:pt x="571865" y="1013359"/>
                  </a:cubicBezTo>
                  <a:cubicBezTo>
                    <a:pt x="561266" y="1023957"/>
                    <a:pt x="546891" y="1029912"/>
                    <a:pt x="531903" y="1029912"/>
                  </a:cubicBezTo>
                  <a:lnTo>
                    <a:pt x="56515" y="1029912"/>
                  </a:lnTo>
                  <a:cubicBezTo>
                    <a:pt x="41527" y="1029912"/>
                    <a:pt x="27152" y="1023957"/>
                    <a:pt x="16553" y="1013359"/>
                  </a:cubicBezTo>
                  <a:cubicBezTo>
                    <a:pt x="5954" y="1002760"/>
                    <a:pt x="0" y="988385"/>
                    <a:pt x="0" y="973396"/>
                  </a:cubicBezTo>
                  <a:lnTo>
                    <a:pt x="0" y="56515"/>
                  </a:lnTo>
                  <a:cubicBezTo>
                    <a:pt x="0" y="41527"/>
                    <a:pt x="5954" y="27152"/>
                    <a:pt x="16553" y="16553"/>
                  </a:cubicBezTo>
                  <a:cubicBezTo>
                    <a:pt x="27152" y="5954"/>
                    <a:pt x="41527" y="0"/>
                    <a:pt x="56515"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0" y="-38100"/>
              <a:ext cx="588418" cy="1068012"/>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412956" y="1662150"/>
            <a:ext cx="6441564" cy="6861853"/>
          </a:xfrm>
          <a:custGeom>
            <a:avLst/>
            <a:gdLst/>
            <a:ahLst/>
            <a:cxnLst/>
            <a:rect r="r" b="b" t="t" l="l"/>
            <a:pathLst>
              <a:path h="6861853" w="6441564">
                <a:moveTo>
                  <a:pt x="0" y="0"/>
                </a:moveTo>
                <a:lnTo>
                  <a:pt x="6441564" y="0"/>
                </a:lnTo>
                <a:lnTo>
                  <a:pt x="6441564" y="6861852"/>
                </a:lnTo>
                <a:lnTo>
                  <a:pt x="0" y="6861852"/>
                </a:lnTo>
                <a:lnTo>
                  <a:pt x="0" y="0"/>
                </a:lnTo>
                <a:close/>
              </a:path>
            </a:pathLst>
          </a:custGeom>
          <a:blipFill>
            <a:blip r:embed="rId2"/>
            <a:stretch>
              <a:fillRect l="0" t="0" r="0" b="0"/>
            </a:stretch>
          </a:blipFill>
        </p:spPr>
      </p:sp>
      <p:grpSp>
        <p:nvGrpSpPr>
          <p:cNvPr name="Group 9" id="9"/>
          <p:cNvGrpSpPr/>
          <p:nvPr/>
        </p:nvGrpSpPr>
        <p:grpSpPr>
          <a:xfrm rot="-10800000">
            <a:off x="854966" y="8455402"/>
            <a:ext cx="1329110" cy="132911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6854520" y="364585"/>
            <a:ext cx="1260133" cy="1056937"/>
          </a:xfrm>
          <a:custGeom>
            <a:avLst/>
            <a:gdLst/>
            <a:ahLst/>
            <a:cxnLst/>
            <a:rect r="r" b="b" t="t" l="l"/>
            <a:pathLst>
              <a:path h="1056937" w="1260133">
                <a:moveTo>
                  <a:pt x="0" y="0"/>
                </a:moveTo>
                <a:lnTo>
                  <a:pt x="1260133" y="0"/>
                </a:lnTo>
                <a:lnTo>
                  <a:pt x="1260133" y="1056937"/>
                </a:lnTo>
                <a:lnTo>
                  <a:pt x="0" y="10569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49620" y="8590190"/>
            <a:ext cx="1059534" cy="1059534"/>
          </a:xfrm>
          <a:custGeom>
            <a:avLst/>
            <a:gdLst/>
            <a:ahLst/>
            <a:cxnLst/>
            <a:rect r="r" b="b" t="t" l="l"/>
            <a:pathLst>
              <a:path h="1059534" w="1059534">
                <a:moveTo>
                  <a:pt x="0" y="0"/>
                </a:moveTo>
                <a:lnTo>
                  <a:pt x="1059534" y="0"/>
                </a:lnTo>
                <a:lnTo>
                  <a:pt x="1059534" y="1059534"/>
                </a:lnTo>
                <a:lnTo>
                  <a:pt x="0" y="10595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6854520" y="8695966"/>
            <a:ext cx="1260133" cy="1124669"/>
          </a:xfrm>
          <a:custGeom>
            <a:avLst/>
            <a:gdLst/>
            <a:ahLst/>
            <a:cxnLst/>
            <a:rect r="r" b="b" t="t" l="l"/>
            <a:pathLst>
              <a:path h="1124669" w="1260133">
                <a:moveTo>
                  <a:pt x="0" y="0"/>
                </a:moveTo>
                <a:lnTo>
                  <a:pt x="1260133" y="0"/>
                </a:lnTo>
                <a:lnTo>
                  <a:pt x="1260133" y="1124668"/>
                </a:lnTo>
                <a:lnTo>
                  <a:pt x="0" y="1124668"/>
                </a:lnTo>
                <a:lnTo>
                  <a:pt x="0" y="0"/>
                </a:lnTo>
                <a:close/>
              </a:path>
            </a:pathLst>
          </a:custGeom>
          <a:blipFill>
            <a:blip r:embed="rId7"/>
            <a:stretch>
              <a:fillRect l="0" t="0" r="0" b="0"/>
            </a:stretch>
          </a:blipFill>
        </p:spPr>
      </p:sp>
      <p:sp>
        <p:nvSpPr>
          <p:cNvPr name="TextBox 15" id="15"/>
          <p:cNvSpPr txBox="true"/>
          <p:nvPr/>
        </p:nvSpPr>
        <p:spPr>
          <a:xfrm rot="0">
            <a:off x="854966" y="3615309"/>
            <a:ext cx="8922068" cy="2818257"/>
          </a:xfrm>
          <a:prstGeom prst="rect">
            <a:avLst/>
          </a:prstGeom>
        </p:spPr>
        <p:txBody>
          <a:bodyPr anchor="t" rtlCol="false" tIns="0" lIns="0" bIns="0" rIns="0">
            <a:spAutoFit/>
          </a:bodyPr>
          <a:lstStyle/>
          <a:p>
            <a:pPr>
              <a:lnSpc>
                <a:spcPts val="5724"/>
              </a:lnSpc>
            </a:pPr>
            <a:r>
              <a:rPr lang="en-US" sz="2700">
                <a:solidFill>
                  <a:srgbClr val="000000"/>
                </a:solidFill>
                <a:latin typeface="Garet"/>
              </a:rPr>
              <a:t>How can MediColGes address </a:t>
            </a:r>
            <a:r>
              <a:rPr lang="en-US" sz="2700">
                <a:solidFill>
                  <a:srgbClr val="000000"/>
                </a:solidFill>
                <a:latin typeface="Garet Bold"/>
              </a:rPr>
              <a:t>medical data fragmentation</a:t>
            </a:r>
            <a:r>
              <a:rPr lang="en-US" sz="2700">
                <a:solidFill>
                  <a:srgbClr val="000000"/>
                </a:solidFill>
                <a:latin typeface="Garet"/>
              </a:rPr>
              <a:t>, </a:t>
            </a:r>
            <a:r>
              <a:rPr lang="en-US" sz="2700">
                <a:solidFill>
                  <a:srgbClr val="000000"/>
                </a:solidFill>
                <a:latin typeface="Garet Bold"/>
              </a:rPr>
              <a:t>security, and accessibility barriers to transform healthcare data collection, management, and analysis</a:t>
            </a:r>
            <a:r>
              <a:rPr lang="en-US" sz="2700">
                <a:solidFill>
                  <a:srgbClr val="000000"/>
                </a:solidFill>
                <a:latin typeface="Garet"/>
              </a:rPr>
              <a:t>?</a:t>
            </a:r>
          </a:p>
        </p:txBody>
      </p:sp>
      <p:sp>
        <p:nvSpPr>
          <p:cNvPr name="TextBox 16" id="16"/>
          <p:cNvSpPr txBox="true"/>
          <p:nvPr/>
        </p:nvSpPr>
        <p:spPr>
          <a:xfrm rot="0">
            <a:off x="1519521" y="1478672"/>
            <a:ext cx="4379465"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Problematic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7799978" y="1207670"/>
            <a:ext cx="1329110" cy="13291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7799978" y="4406006"/>
            <a:ext cx="1329110" cy="13291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6717723"/>
            <a:ext cx="5361106" cy="3980656"/>
            <a:chOff x="0" y="0"/>
            <a:chExt cx="479752" cy="356219"/>
          </a:xfrm>
        </p:grpSpPr>
        <p:sp>
          <p:nvSpPr>
            <p:cNvPr name="Freeform 12" id="12"/>
            <p:cNvSpPr/>
            <p:nvPr/>
          </p:nvSpPr>
          <p:spPr>
            <a:xfrm flipH="false" flipV="false" rot="0">
              <a:off x="0" y="0"/>
              <a:ext cx="479752" cy="356219"/>
            </a:xfrm>
            <a:custGeom>
              <a:avLst/>
              <a:gdLst/>
              <a:ahLst/>
              <a:cxnLst/>
              <a:rect r="r" b="b" t="t" l="l"/>
              <a:pathLst>
                <a:path h="356219" w="479752">
                  <a:moveTo>
                    <a:pt x="69316" y="0"/>
                  </a:moveTo>
                  <a:lnTo>
                    <a:pt x="410436" y="0"/>
                  </a:lnTo>
                  <a:cubicBezTo>
                    <a:pt x="448718" y="0"/>
                    <a:pt x="479752" y="31034"/>
                    <a:pt x="479752" y="69316"/>
                  </a:cubicBezTo>
                  <a:lnTo>
                    <a:pt x="479752" y="286903"/>
                  </a:lnTo>
                  <a:cubicBezTo>
                    <a:pt x="479752" y="305287"/>
                    <a:pt x="472450" y="322918"/>
                    <a:pt x="459450" y="335917"/>
                  </a:cubicBezTo>
                  <a:cubicBezTo>
                    <a:pt x="446451" y="348916"/>
                    <a:pt x="428820" y="356219"/>
                    <a:pt x="410436" y="356219"/>
                  </a:cubicBezTo>
                  <a:lnTo>
                    <a:pt x="69316" y="356219"/>
                  </a:lnTo>
                  <a:cubicBezTo>
                    <a:pt x="31034" y="356219"/>
                    <a:pt x="0" y="325185"/>
                    <a:pt x="0" y="286903"/>
                  </a:cubicBezTo>
                  <a:lnTo>
                    <a:pt x="0" y="69316"/>
                  </a:lnTo>
                  <a:cubicBezTo>
                    <a:pt x="0" y="31034"/>
                    <a:pt x="31034" y="0"/>
                    <a:pt x="69316" y="0"/>
                  </a:cubicBezTo>
                  <a:close/>
                </a:path>
              </a:pathLst>
            </a:custGeom>
            <a:solidFill>
              <a:srgbClr val="0BA8F1"/>
            </a:solidFill>
          </p:spPr>
        </p:sp>
        <p:sp>
          <p:nvSpPr>
            <p:cNvPr name="TextBox 13" id="13"/>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19521" y="2985793"/>
            <a:ext cx="4379465" cy="6272507"/>
            <a:chOff x="0" y="0"/>
            <a:chExt cx="4433570" cy="6350000"/>
          </a:xfrm>
        </p:grpSpPr>
        <p:sp>
          <p:nvSpPr>
            <p:cNvPr name="Freeform 15" id="15"/>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2"/>
              <a:stretch>
                <a:fillRect l="-70148" t="0" r="-44689" b="0"/>
              </a:stretch>
            </a:blipFill>
          </p:spPr>
        </p:sp>
      </p:grpSp>
      <p:sp>
        <p:nvSpPr>
          <p:cNvPr name="TextBox 16" id="16"/>
          <p:cNvSpPr txBox="true"/>
          <p:nvPr/>
        </p:nvSpPr>
        <p:spPr>
          <a:xfrm rot="0">
            <a:off x="9461923" y="5160011"/>
            <a:ext cx="7781751" cy="970278"/>
          </a:xfrm>
          <a:prstGeom prst="rect">
            <a:avLst/>
          </a:prstGeom>
        </p:spPr>
        <p:txBody>
          <a:bodyPr anchor="t" rtlCol="false" tIns="0" lIns="0" bIns="0" rIns="0">
            <a:spAutoFit/>
          </a:bodyPr>
          <a:lstStyle/>
          <a:p>
            <a:pPr>
              <a:lnSpc>
                <a:spcPts val="4060"/>
              </a:lnSpc>
            </a:pPr>
            <a:r>
              <a:rPr lang="en-US" sz="2000" spc="-16">
                <a:solidFill>
                  <a:srgbClr val="000000"/>
                </a:solidFill>
                <a:latin typeface="Garet"/>
              </a:rPr>
              <a:t>i2b2 is a clinical research platform used by researchers to </a:t>
            </a:r>
            <a:r>
              <a:rPr lang="en-US" sz="2000" spc="-16">
                <a:solidFill>
                  <a:srgbClr val="000000"/>
                </a:solidFill>
                <a:latin typeface="Garet Bold"/>
              </a:rPr>
              <a:t>collect</a:t>
            </a:r>
            <a:r>
              <a:rPr lang="en-US" sz="2000" spc="-16">
                <a:solidFill>
                  <a:srgbClr val="000000"/>
                </a:solidFill>
                <a:latin typeface="Garet"/>
              </a:rPr>
              <a:t>, </a:t>
            </a:r>
            <a:r>
              <a:rPr lang="en-US" sz="2000" spc="-16">
                <a:solidFill>
                  <a:srgbClr val="000000"/>
                </a:solidFill>
                <a:latin typeface="Garet Bold"/>
              </a:rPr>
              <a:t>manage</a:t>
            </a:r>
            <a:r>
              <a:rPr lang="en-US" sz="2000" spc="-16">
                <a:solidFill>
                  <a:srgbClr val="000000"/>
                </a:solidFill>
                <a:latin typeface="Garet"/>
              </a:rPr>
              <a:t>, and </a:t>
            </a:r>
            <a:r>
              <a:rPr lang="en-US" sz="2000" spc="-16">
                <a:solidFill>
                  <a:srgbClr val="000000"/>
                </a:solidFill>
                <a:latin typeface="Garet Bold"/>
              </a:rPr>
              <a:t>analyze clinical research data</a:t>
            </a:r>
            <a:r>
              <a:rPr lang="en-US" sz="2000" spc="-16">
                <a:solidFill>
                  <a:srgbClr val="000000"/>
                </a:solidFill>
                <a:latin typeface="Garet"/>
              </a:rPr>
              <a:t>. </a:t>
            </a:r>
          </a:p>
        </p:txBody>
      </p:sp>
      <p:grpSp>
        <p:nvGrpSpPr>
          <p:cNvPr name="Group 17" id="17"/>
          <p:cNvGrpSpPr/>
          <p:nvPr/>
        </p:nvGrpSpPr>
        <p:grpSpPr>
          <a:xfrm rot="-5400000">
            <a:off x="-2571376" y="1943584"/>
            <a:ext cx="3757522" cy="375752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6819779" y="-2197848"/>
            <a:ext cx="3757522" cy="375752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7577048" y="1796961"/>
            <a:ext cx="548818" cy="548818"/>
          </a:xfrm>
          <a:custGeom>
            <a:avLst/>
            <a:gdLst/>
            <a:ahLst/>
            <a:cxnLst/>
            <a:rect r="r" b="b" t="t" l="l"/>
            <a:pathLst>
              <a:path h="548818" w="548818">
                <a:moveTo>
                  <a:pt x="0" y="0"/>
                </a:moveTo>
                <a:lnTo>
                  <a:pt x="548818" y="0"/>
                </a:lnTo>
                <a:lnTo>
                  <a:pt x="548818" y="548817"/>
                </a:lnTo>
                <a:lnTo>
                  <a:pt x="0" y="548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6724975" y="9457915"/>
            <a:ext cx="320687" cy="320687"/>
          </a:xfrm>
          <a:custGeom>
            <a:avLst/>
            <a:gdLst/>
            <a:ahLst/>
            <a:cxnLst/>
            <a:rect r="r" b="b" t="t" l="l"/>
            <a:pathLst>
              <a:path h="320687" w="320687">
                <a:moveTo>
                  <a:pt x="0" y="0"/>
                </a:moveTo>
                <a:lnTo>
                  <a:pt x="320686" y="0"/>
                </a:lnTo>
                <a:lnTo>
                  <a:pt x="320686" y="320686"/>
                </a:lnTo>
                <a:lnTo>
                  <a:pt x="0" y="320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10800000">
            <a:off x="7799978" y="7470863"/>
            <a:ext cx="1329110" cy="13291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9144000" y="8487637"/>
            <a:ext cx="7781751" cy="970278"/>
          </a:xfrm>
          <a:prstGeom prst="rect">
            <a:avLst/>
          </a:prstGeom>
        </p:spPr>
        <p:txBody>
          <a:bodyPr anchor="t" rtlCol="false" tIns="0" lIns="0" bIns="0" rIns="0">
            <a:spAutoFit/>
          </a:bodyPr>
          <a:lstStyle/>
          <a:p>
            <a:pPr>
              <a:lnSpc>
                <a:spcPts val="4060"/>
              </a:lnSpc>
            </a:pPr>
            <a:r>
              <a:rPr lang="en-US" sz="2000" spc="-16">
                <a:solidFill>
                  <a:srgbClr val="000000"/>
                </a:solidFill>
                <a:latin typeface="Garet"/>
              </a:rPr>
              <a:t>REDCap is an </a:t>
            </a:r>
            <a:r>
              <a:rPr lang="en-US" sz="2000" spc="-16">
                <a:solidFill>
                  <a:srgbClr val="000000"/>
                </a:solidFill>
                <a:latin typeface="Garet Bold"/>
              </a:rPr>
              <a:t>electronic data capture</a:t>
            </a:r>
            <a:r>
              <a:rPr lang="en-US" sz="2000" spc="-16">
                <a:solidFill>
                  <a:srgbClr val="000000"/>
                </a:solidFill>
                <a:latin typeface="Garet"/>
              </a:rPr>
              <a:t> (EDC) platform used by researchers to</a:t>
            </a:r>
            <a:r>
              <a:rPr lang="en-US" sz="2000" spc="-16">
                <a:solidFill>
                  <a:srgbClr val="000000"/>
                </a:solidFill>
                <a:latin typeface="Garet Bold"/>
              </a:rPr>
              <a:t> collect and manage research data</a:t>
            </a:r>
          </a:p>
        </p:txBody>
      </p:sp>
      <p:grpSp>
        <p:nvGrpSpPr>
          <p:cNvPr name="Group 29" id="29"/>
          <p:cNvGrpSpPr/>
          <p:nvPr/>
        </p:nvGrpSpPr>
        <p:grpSpPr>
          <a:xfrm rot="-5400000">
            <a:off x="16819779" y="4757474"/>
            <a:ext cx="3757522" cy="375752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9461923" y="646787"/>
            <a:ext cx="2065760" cy="1719805"/>
          </a:xfrm>
          <a:custGeom>
            <a:avLst/>
            <a:gdLst/>
            <a:ahLst/>
            <a:cxnLst/>
            <a:rect r="r" b="b" t="t" l="l"/>
            <a:pathLst>
              <a:path h="1719805" w="2065760">
                <a:moveTo>
                  <a:pt x="0" y="0"/>
                </a:moveTo>
                <a:lnTo>
                  <a:pt x="2065759" y="0"/>
                </a:lnTo>
                <a:lnTo>
                  <a:pt x="2065759" y="1719805"/>
                </a:lnTo>
                <a:lnTo>
                  <a:pt x="0" y="1719805"/>
                </a:lnTo>
                <a:lnTo>
                  <a:pt x="0" y="0"/>
                </a:lnTo>
                <a:close/>
              </a:path>
            </a:pathLst>
          </a:custGeom>
          <a:blipFill>
            <a:blip r:embed="rId7"/>
            <a:stretch>
              <a:fillRect l="0" t="-10057" r="0" b="-10057"/>
            </a:stretch>
          </a:blipFill>
        </p:spPr>
      </p:sp>
      <p:sp>
        <p:nvSpPr>
          <p:cNvPr name="Freeform 33" id="33"/>
          <p:cNvSpPr/>
          <p:nvPr/>
        </p:nvSpPr>
        <p:spPr>
          <a:xfrm flipH="false" flipV="false" rot="0">
            <a:off x="9129087" y="7256090"/>
            <a:ext cx="2813918" cy="1258906"/>
          </a:xfrm>
          <a:custGeom>
            <a:avLst/>
            <a:gdLst/>
            <a:ahLst/>
            <a:cxnLst/>
            <a:rect r="r" b="b" t="t" l="l"/>
            <a:pathLst>
              <a:path h="1258906" w="2813918">
                <a:moveTo>
                  <a:pt x="0" y="0"/>
                </a:moveTo>
                <a:lnTo>
                  <a:pt x="2813918" y="0"/>
                </a:lnTo>
                <a:lnTo>
                  <a:pt x="2813918" y="1258906"/>
                </a:lnTo>
                <a:lnTo>
                  <a:pt x="0" y="1258906"/>
                </a:lnTo>
                <a:lnTo>
                  <a:pt x="0" y="0"/>
                </a:lnTo>
                <a:close/>
              </a:path>
            </a:pathLst>
          </a:custGeom>
          <a:blipFill>
            <a:blip r:embed="rId8"/>
            <a:stretch>
              <a:fillRect l="0" t="0" r="0" b="-19211"/>
            </a:stretch>
          </a:blipFill>
        </p:spPr>
      </p:sp>
      <p:sp>
        <p:nvSpPr>
          <p:cNvPr name="Freeform 34" id="34"/>
          <p:cNvSpPr/>
          <p:nvPr/>
        </p:nvSpPr>
        <p:spPr>
          <a:xfrm flipH="false" flipV="false" rot="0">
            <a:off x="9462462" y="4264610"/>
            <a:ext cx="2674511" cy="985728"/>
          </a:xfrm>
          <a:custGeom>
            <a:avLst/>
            <a:gdLst/>
            <a:ahLst/>
            <a:cxnLst/>
            <a:rect r="r" b="b" t="t" l="l"/>
            <a:pathLst>
              <a:path h="985728" w="2674511">
                <a:moveTo>
                  <a:pt x="0" y="0"/>
                </a:moveTo>
                <a:lnTo>
                  <a:pt x="2674512" y="0"/>
                </a:lnTo>
                <a:lnTo>
                  <a:pt x="2674512" y="985728"/>
                </a:lnTo>
                <a:lnTo>
                  <a:pt x="0" y="985728"/>
                </a:lnTo>
                <a:lnTo>
                  <a:pt x="0" y="0"/>
                </a:lnTo>
                <a:close/>
              </a:path>
            </a:pathLst>
          </a:custGeom>
          <a:blipFill>
            <a:blip r:embed="rId9"/>
            <a:stretch>
              <a:fillRect l="0" t="0" r="0" b="0"/>
            </a:stretch>
          </a:blipFill>
        </p:spPr>
      </p:sp>
      <p:sp>
        <p:nvSpPr>
          <p:cNvPr name="TextBox 35" id="35"/>
          <p:cNvSpPr txBox="true"/>
          <p:nvPr/>
        </p:nvSpPr>
        <p:spPr>
          <a:xfrm rot="0">
            <a:off x="508955" y="1082509"/>
            <a:ext cx="4975439" cy="424180"/>
          </a:xfrm>
          <a:prstGeom prst="rect">
            <a:avLst/>
          </a:prstGeom>
        </p:spPr>
        <p:txBody>
          <a:bodyPr anchor="t" rtlCol="false" tIns="0" lIns="0" bIns="0" rIns="0">
            <a:spAutoFit/>
          </a:bodyPr>
          <a:lstStyle/>
          <a:p>
            <a:pPr algn="ctr">
              <a:lnSpc>
                <a:spcPts val="3200"/>
              </a:lnSpc>
            </a:pPr>
            <a:r>
              <a:rPr lang="en-US" sz="3200">
                <a:solidFill>
                  <a:srgbClr val="FFFFFF"/>
                </a:solidFill>
                <a:latin typeface="Garet Bold"/>
              </a:rPr>
              <a:t>Study of the existing</a:t>
            </a:r>
          </a:p>
        </p:txBody>
      </p:sp>
      <p:sp>
        <p:nvSpPr>
          <p:cNvPr name="TextBox 36" id="36"/>
          <p:cNvSpPr txBox="true"/>
          <p:nvPr/>
        </p:nvSpPr>
        <p:spPr>
          <a:xfrm rot="0">
            <a:off x="8156430" y="1646850"/>
            <a:ext cx="616205" cy="488851"/>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1</a:t>
            </a:r>
          </a:p>
        </p:txBody>
      </p:sp>
      <p:sp>
        <p:nvSpPr>
          <p:cNvPr name="TextBox 37" id="37"/>
          <p:cNvSpPr txBox="true"/>
          <p:nvPr/>
        </p:nvSpPr>
        <p:spPr>
          <a:xfrm rot="0">
            <a:off x="8156430" y="4845185"/>
            <a:ext cx="616205" cy="488851"/>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2</a:t>
            </a:r>
          </a:p>
        </p:txBody>
      </p:sp>
      <p:sp>
        <p:nvSpPr>
          <p:cNvPr name="TextBox 38" id="38"/>
          <p:cNvSpPr txBox="true"/>
          <p:nvPr/>
        </p:nvSpPr>
        <p:spPr>
          <a:xfrm rot="0">
            <a:off x="9461923" y="1961676"/>
            <a:ext cx="7781751" cy="1484628"/>
          </a:xfrm>
          <a:prstGeom prst="rect">
            <a:avLst/>
          </a:prstGeom>
        </p:spPr>
        <p:txBody>
          <a:bodyPr anchor="t" rtlCol="false" tIns="0" lIns="0" bIns="0" rIns="0">
            <a:spAutoFit/>
          </a:bodyPr>
          <a:lstStyle/>
          <a:p>
            <a:pPr>
              <a:lnSpc>
                <a:spcPts val="4060"/>
              </a:lnSpc>
            </a:pPr>
            <a:r>
              <a:rPr lang="en-US" sz="2000" spc="-16">
                <a:solidFill>
                  <a:srgbClr val="000000"/>
                </a:solidFill>
                <a:latin typeface="Garet"/>
              </a:rPr>
              <a:t>OpenClinica is an open-source clinical data management platform used by researchers and clinicians to </a:t>
            </a:r>
            <a:r>
              <a:rPr lang="en-US" sz="2000" spc="-16">
                <a:solidFill>
                  <a:srgbClr val="000000"/>
                </a:solidFill>
                <a:latin typeface="Garet Bold"/>
              </a:rPr>
              <a:t>collect</a:t>
            </a:r>
            <a:r>
              <a:rPr lang="en-US" sz="2000" spc="-16">
                <a:solidFill>
                  <a:srgbClr val="000000"/>
                </a:solidFill>
                <a:latin typeface="Garet"/>
              </a:rPr>
              <a:t>, </a:t>
            </a:r>
            <a:r>
              <a:rPr lang="en-US" sz="2000" spc="-16">
                <a:solidFill>
                  <a:srgbClr val="000000"/>
                </a:solidFill>
                <a:latin typeface="Garet Bold"/>
              </a:rPr>
              <a:t>manage</a:t>
            </a:r>
            <a:r>
              <a:rPr lang="en-US" sz="2000" spc="-16">
                <a:solidFill>
                  <a:srgbClr val="000000"/>
                </a:solidFill>
                <a:latin typeface="Garet"/>
              </a:rPr>
              <a:t>, and </a:t>
            </a:r>
            <a:r>
              <a:rPr lang="en-US" sz="2000" spc="-16">
                <a:solidFill>
                  <a:srgbClr val="000000"/>
                </a:solidFill>
                <a:latin typeface="Garet Bold"/>
              </a:rPr>
              <a:t>analyze </a:t>
            </a:r>
            <a:r>
              <a:rPr lang="en-US" sz="2000" spc="-16">
                <a:solidFill>
                  <a:srgbClr val="000000"/>
                </a:solidFill>
                <a:latin typeface="Garet"/>
              </a:rPr>
              <a:t>clinical data. </a:t>
            </a:r>
          </a:p>
        </p:txBody>
      </p:sp>
      <p:sp>
        <p:nvSpPr>
          <p:cNvPr name="TextBox 39" id="39"/>
          <p:cNvSpPr txBox="true"/>
          <p:nvPr/>
        </p:nvSpPr>
        <p:spPr>
          <a:xfrm rot="0">
            <a:off x="8156430" y="7910043"/>
            <a:ext cx="616205" cy="488950"/>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3</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303166" y="735014"/>
            <a:ext cx="5361106" cy="1061947"/>
            <a:chOff x="0" y="0"/>
            <a:chExt cx="2051660" cy="406400"/>
          </a:xfrm>
        </p:grpSpPr>
        <p:sp>
          <p:nvSpPr>
            <p:cNvPr name="Freeform 3" id="3"/>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4" id="4"/>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10800000">
            <a:off x="7814890" y="943296"/>
            <a:ext cx="1329110" cy="132911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7799978" y="4406006"/>
            <a:ext cx="1329110" cy="132911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6717723"/>
            <a:ext cx="5361106" cy="3980656"/>
            <a:chOff x="0" y="0"/>
            <a:chExt cx="479752" cy="356219"/>
          </a:xfrm>
        </p:grpSpPr>
        <p:sp>
          <p:nvSpPr>
            <p:cNvPr name="Freeform 12" id="12"/>
            <p:cNvSpPr/>
            <p:nvPr/>
          </p:nvSpPr>
          <p:spPr>
            <a:xfrm flipH="false" flipV="false" rot="0">
              <a:off x="0" y="0"/>
              <a:ext cx="479752" cy="356219"/>
            </a:xfrm>
            <a:custGeom>
              <a:avLst/>
              <a:gdLst/>
              <a:ahLst/>
              <a:cxnLst/>
              <a:rect r="r" b="b" t="t" l="l"/>
              <a:pathLst>
                <a:path h="356219" w="479752">
                  <a:moveTo>
                    <a:pt x="69316" y="0"/>
                  </a:moveTo>
                  <a:lnTo>
                    <a:pt x="410436" y="0"/>
                  </a:lnTo>
                  <a:cubicBezTo>
                    <a:pt x="448718" y="0"/>
                    <a:pt x="479752" y="31034"/>
                    <a:pt x="479752" y="69316"/>
                  </a:cubicBezTo>
                  <a:lnTo>
                    <a:pt x="479752" y="286903"/>
                  </a:lnTo>
                  <a:cubicBezTo>
                    <a:pt x="479752" y="305287"/>
                    <a:pt x="472450" y="322918"/>
                    <a:pt x="459450" y="335917"/>
                  </a:cubicBezTo>
                  <a:cubicBezTo>
                    <a:pt x="446451" y="348916"/>
                    <a:pt x="428820" y="356219"/>
                    <a:pt x="410436" y="356219"/>
                  </a:cubicBezTo>
                  <a:lnTo>
                    <a:pt x="69316" y="356219"/>
                  </a:lnTo>
                  <a:cubicBezTo>
                    <a:pt x="31034" y="356219"/>
                    <a:pt x="0" y="325185"/>
                    <a:pt x="0" y="286903"/>
                  </a:cubicBezTo>
                  <a:lnTo>
                    <a:pt x="0" y="69316"/>
                  </a:lnTo>
                  <a:cubicBezTo>
                    <a:pt x="0" y="31034"/>
                    <a:pt x="31034" y="0"/>
                    <a:pt x="69316" y="0"/>
                  </a:cubicBezTo>
                  <a:close/>
                </a:path>
              </a:pathLst>
            </a:custGeom>
            <a:solidFill>
              <a:srgbClr val="0BA8F1"/>
            </a:solidFill>
          </p:spPr>
        </p:sp>
        <p:sp>
          <p:nvSpPr>
            <p:cNvPr name="TextBox 13" id="13"/>
            <p:cNvSpPr txBox="true"/>
            <p:nvPr/>
          </p:nvSpPr>
          <p:spPr>
            <a:xfrm>
              <a:off x="0" y="-38100"/>
              <a:ext cx="479752" cy="39431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519521" y="2985793"/>
            <a:ext cx="4379465" cy="6272507"/>
            <a:chOff x="0" y="0"/>
            <a:chExt cx="4433570" cy="6350000"/>
          </a:xfrm>
        </p:grpSpPr>
        <p:sp>
          <p:nvSpPr>
            <p:cNvPr name="Freeform 15" id="15"/>
            <p:cNvSpPr/>
            <p:nvPr/>
          </p:nvSpPr>
          <p:spPr>
            <a:xfrm flipH="false" flipV="false" rot="0">
              <a:off x="0" y="0"/>
              <a:ext cx="4433570" cy="6350000"/>
            </a:xfrm>
            <a:custGeom>
              <a:avLst/>
              <a:gdLst/>
              <a:ahLst/>
              <a:cxnLst/>
              <a:rect r="r" b="b" t="t" l="l"/>
              <a:pathLst>
                <a:path h="6350000" w="4433570">
                  <a:moveTo>
                    <a:pt x="2217420" y="0"/>
                  </a:moveTo>
                  <a:cubicBezTo>
                    <a:pt x="3441700" y="0"/>
                    <a:pt x="4433570" y="993140"/>
                    <a:pt x="4433570" y="2217420"/>
                  </a:cubicBezTo>
                  <a:lnTo>
                    <a:pt x="4433570" y="6350000"/>
                  </a:lnTo>
                  <a:lnTo>
                    <a:pt x="0" y="6350000"/>
                  </a:lnTo>
                  <a:lnTo>
                    <a:pt x="0" y="2217420"/>
                  </a:lnTo>
                  <a:cubicBezTo>
                    <a:pt x="0" y="993140"/>
                    <a:pt x="993140" y="0"/>
                    <a:pt x="2217420" y="0"/>
                  </a:cubicBezTo>
                  <a:close/>
                </a:path>
              </a:pathLst>
            </a:custGeom>
            <a:blipFill>
              <a:blip r:embed="rId2"/>
              <a:stretch>
                <a:fillRect l="-70148" t="0" r="-44689" b="0"/>
              </a:stretch>
            </a:blipFill>
          </p:spPr>
        </p:sp>
      </p:grpSp>
      <p:sp>
        <p:nvSpPr>
          <p:cNvPr name="TextBox 16" id="16"/>
          <p:cNvSpPr txBox="true"/>
          <p:nvPr/>
        </p:nvSpPr>
        <p:spPr>
          <a:xfrm rot="0">
            <a:off x="9461923" y="5198111"/>
            <a:ext cx="7781751" cy="1583944"/>
          </a:xfrm>
          <a:prstGeom prst="rect">
            <a:avLst/>
          </a:prstGeom>
        </p:spPr>
        <p:txBody>
          <a:bodyPr anchor="t" rtlCol="false" tIns="0" lIns="0" bIns="0" rIns="0">
            <a:spAutoFit/>
          </a:bodyPr>
          <a:lstStyle/>
          <a:p>
            <a:pPr marL="345439" indent="-172720" lvl="1">
              <a:lnSpc>
                <a:spcPts val="3247"/>
              </a:lnSpc>
              <a:buFont typeface="Arial"/>
              <a:buChar char="•"/>
            </a:pPr>
            <a:r>
              <a:rPr lang="en-US" sz="1599" spc="-12">
                <a:solidFill>
                  <a:srgbClr val="000000"/>
                </a:solidFill>
                <a:latin typeface="Garet Bold"/>
              </a:rPr>
              <a:t>User Experience (UI/UX) : </a:t>
            </a:r>
            <a:r>
              <a:rPr lang="en-US" sz="1599" spc="-12">
                <a:solidFill>
                  <a:srgbClr val="000000"/>
                </a:solidFill>
                <a:latin typeface="Garet"/>
              </a:rPr>
              <a:t>The user interface can appear dated and less intuitive compared to more modern solutions</a:t>
            </a:r>
          </a:p>
          <a:p>
            <a:pPr marL="345439" indent="-172720" lvl="1">
              <a:lnSpc>
                <a:spcPts val="3247"/>
              </a:lnSpc>
              <a:buFont typeface="Arial"/>
              <a:buChar char="•"/>
            </a:pPr>
            <a:r>
              <a:rPr lang="en-US" sz="1599" spc="-12">
                <a:solidFill>
                  <a:srgbClr val="000000"/>
                </a:solidFill>
                <a:latin typeface="Garet Bold"/>
              </a:rPr>
              <a:t>Data Integration :</a:t>
            </a:r>
            <a:r>
              <a:rPr lang="en-US" sz="1599" spc="-12">
                <a:solidFill>
                  <a:srgbClr val="000000"/>
                </a:solidFill>
                <a:latin typeface="Garet"/>
              </a:rPr>
              <a:t> Integrating data from different sources or formats can be complex</a:t>
            </a:r>
          </a:p>
        </p:txBody>
      </p:sp>
      <p:grpSp>
        <p:nvGrpSpPr>
          <p:cNvPr name="Group 17" id="17"/>
          <p:cNvGrpSpPr/>
          <p:nvPr/>
        </p:nvGrpSpPr>
        <p:grpSpPr>
          <a:xfrm rot="-5400000">
            <a:off x="-2571376" y="1943584"/>
            <a:ext cx="3757522" cy="375752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5400000">
            <a:off x="16819779" y="-2197848"/>
            <a:ext cx="3757522" cy="375752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3" id="23"/>
          <p:cNvSpPr/>
          <p:nvPr/>
        </p:nvSpPr>
        <p:spPr>
          <a:xfrm flipH="false" flipV="false" rot="0">
            <a:off x="17577048" y="1796961"/>
            <a:ext cx="548818" cy="548818"/>
          </a:xfrm>
          <a:custGeom>
            <a:avLst/>
            <a:gdLst/>
            <a:ahLst/>
            <a:cxnLst/>
            <a:rect r="r" b="b" t="t" l="l"/>
            <a:pathLst>
              <a:path h="548818" w="548818">
                <a:moveTo>
                  <a:pt x="0" y="0"/>
                </a:moveTo>
                <a:lnTo>
                  <a:pt x="548818" y="0"/>
                </a:lnTo>
                <a:lnTo>
                  <a:pt x="548818" y="548817"/>
                </a:lnTo>
                <a:lnTo>
                  <a:pt x="0" y="5488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6724975" y="9457915"/>
            <a:ext cx="320687" cy="320687"/>
          </a:xfrm>
          <a:custGeom>
            <a:avLst/>
            <a:gdLst/>
            <a:ahLst/>
            <a:cxnLst/>
            <a:rect r="r" b="b" t="t" l="l"/>
            <a:pathLst>
              <a:path h="320687" w="320687">
                <a:moveTo>
                  <a:pt x="0" y="0"/>
                </a:moveTo>
                <a:lnTo>
                  <a:pt x="320686" y="0"/>
                </a:lnTo>
                <a:lnTo>
                  <a:pt x="320686" y="320686"/>
                </a:lnTo>
                <a:lnTo>
                  <a:pt x="0" y="3206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10800000">
            <a:off x="7799978" y="7310927"/>
            <a:ext cx="1329110" cy="132911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9461923" y="8076440"/>
            <a:ext cx="7781751" cy="1993516"/>
          </a:xfrm>
          <a:prstGeom prst="rect">
            <a:avLst/>
          </a:prstGeom>
        </p:spPr>
        <p:txBody>
          <a:bodyPr anchor="t" rtlCol="false" tIns="0" lIns="0" bIns="0" rIns="0">
            <a:spAutoFit/>
          </a:bodyPr>
          <a:lstStyle/>
          <a:p>
            <a:pPr marL="345446" indent="-172723" lvl="1">
              <a:lnSpc>
                <a:spcPts val="3248"/>
              </a:lnSpc>
              <a:buFont typeface="Arial"/>
              <a:buChar char="•"/>
            </a:pPr>
            <a:r>
              <a:rPr lang="en-US" sz="1600" spc="-12">
                <a:solidFill>
                  <a:srgbClr val="000000"/>
                </a:solidFill>
                <a:latin typeface="Garet Semi-Bold"/>
              </a:rPr>
              <a:t>User Experience (UI/UX) : </a:t>
            </a:r>
            <a:r>
              <a:rPr lang="en-US" sz="1600" spc="-12">
                <a:solidFill>
                  <a:srgbClr val="000000"/>
                </a:solidFill>
                <a:latin typeface="Garet"/>
              </a:rPr>
              <a:t>less engaging or intuitive compared to current web standards</a:t>
            </a:r>
          </a:p>
          <a:p>
            <a:pPr marL="345446" indent="-172723" lvl="1">
              <a:lnSpc>
                <a:spcPts val="3248"/>
              </a:lnSpc>
              <a:buFont typeface="Arial"/>
              <a:buChar char="•"/>
            </a:pPr>
            <a:r>
              <a:rPr lang="en-US" sz="1600" spc="-12">
                <a:solidFill>
                  <a:srgbClr val="000000"/>
                </a:solidFill>
                <a:latin typeface="Garet Bold"/>
              </a:rPr>
              <a:t>Customization and Flexibility:</a:t>
            </a:r>
            <a:r>
              <a:rPr lang="en-US" sz="1600" spc="-12">
                <a:solidFill>
                  <a:srgbClr val="000000"/>
                </a:solidFill>
                <a:latin typeface="Garet"/>
              </a:rPr>
              <a:t> While REDCap is quite flexible, there are some limitations in terms of form customization and interface adjustments</a:t>
            </a:r>
          </a:p>
        </p:txBody>
      </p:sp>
      <p:grpSp>
        <p:nvGrpSpPr>
          <p:cNvPr name="Group 29" id="29"/>
          <p:cNvGrpSpPr/>
          <p:nvPr/>
        </p:nvGrpSpPr>
        <p:grpSpPr>
          <a:xfrm rot="-5400000">
            <a:off x="16819779" y="4757474"/>
            <a:ext cx="3757522" cy="3757522"/>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42BBA"/>
            </a:solidFill>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32" id="32"/>
          <p:cNvSpPr/>
          <p:nvPr/>
        </p:nvSpPr>
        <p:spPr>
          <a:xfrm flipH="false" flipV="false" rot="0">
            <a:off x="9461923" y="406084"/>
            <a:ext cx="2065760" cy="1719805"/>
          </a:xfrm>
          <a:custGeom>
            <a:avLst/>
            <a:gdLst/>
            <a:ahLst/>
            <a:cxnLst/>
            <a:rect r="r" b="b" t="t" l="l"/>
            <a:pathLst>
              <a:path h="1719805" w="2065760">
                <a:moveTo>
                  <a:pt x="0" y="0"/>
                </a:moveTo>
                <a:lnTo>
                  <a:pt x="2065759" y="0"/>
                </a:lnTo>
                <a:lnTo>
                  <a:pt x="2065759" y="1719806"/>
                </a:lnTo>
                <a:lnTo>
                  <a:pt x="0" y="1719806"/>
                </a:lnTo>
                <a:lnTo>
                  <a:pt x="0" y="0"/>
                </a:lnTo>
                <a:close/>
              </a:path>
            </a:pathLst>
          </a:custGeom>
          <a:blipFill>
            <a:blip r:embed="rId7"/>
            <a:stretch>
              <a:fillRect l="0" t="-10057" r="0" b="-10057"/>
            </a:stretch>
          </a:blipFill>
        </p:spPr>
      </p:sp>
      <p:sp>
        <p:nvSpPr>
          <p:cNvPr name="Freeform 33" id="33"/>
          <p:cNvSpPr/>
          <p:nvPr/>
        </p:nvSpPr>
        <p:spPr>
          <a:xfrm flipH="false" flipV="false" rot="0">
            <a:off x="9087843" y="6980101"/>
            <a:ext cx="2813918" cy="1258906"/>
          </a:xfrm>
          <a:custGeom>
            <a:avLst/>
            <a:gdLst/>
            <a:ahLst/>
            <a:cxnLst/>
            <a:rect r="r" b="b" t="t" l="l"/>
            <a:pathLst>
              <a:path h="1258906" w="2813918">
                <a:moveTo>
                  <a:pt x="0" y="0"/>
                </a:moveTo>
                <a:lnTo>
                  <a:pt x="2813918" y="0"/>
                </a:lnTo>
                <a:lnTo>
                  <a:pt x="2813918" y="1258906"/>
                </a:lnTo>
                <a:lnTo>
                  <a:pt x="0" y="1258906"/>
                </a:lnTo>
                <a:lnTo>
                  <a:pt x="0" y="0"/>
                </a:lnTo>
                <a:close/>
              </a:path>
            </a:pathLst>
          </a:custGeom>
          <a:blipFill>
            <a:blip r:embed="rId8"/>
            <a:stretch>
              <a:fillRect l="0" t="0" r="0" b="-19211"/>
            </a:stretch>
          </a:blipFill>
        </p:spPr>
      </p:sp>
      <p:sp>
        <p:nvSpPr>
          <p:cNvPr name="Freeform 34" id="34"/>
          <p:cNvSpPr/>
          <p:nvPr/>
        </p:nvSpPr>
        <p:spPr>
          <a:xfrm flipH="false" flipV="false" rot="0">
            <a:off x="9462462" y="4264610"/>
            <a:ext cx="2674511" cy="985728"/>
          </a:xfrm>
          <a:custGeom>
            <a:avLst/>
            <a:gdLst/>
            <a:ahLst/>
            <a:cxnLst/>
            <a:rect r="r" b="b" t="t" l="l"/>
            <a:pathLst>
              <a:path h="985728" w="2674511">
                <a:moveTo>
                  <a:pt x="0" y="0"/>
                </a:moveTo>
                <a:lnTo>
                  <a:pt x="2674512" y="0"/>
                </a:lnTo>
                <a:lnTo>
                  <a:pt x="2674512" y="985728"/>
                </a:lnTo>
                <a:lnTo>
                  <a:pt x="0" y="985728"/>
                </a:lnTo>
                <a:lnTo>
                  <a:pt x="0" y="0"/>
                </a:lnTo>
                <a:close/>
              </a:path>
            </a:pathLst>
          </a:custGeom>
          <a:blipFill>
            <a:blip r:embed="rId9"/>
            <a:stretch>
              <a:fillRect l="0" t="0" r="0" b="0"/>
            </a:stretch>
          </a:blipFill>
        </p:spPr>
      </p:sp>
      <p:sp>
        <p:nvSpPr>
          <p:cNvPr name="TextBox 35" id="35"/>
          <p:cNvSpPr txBox="true"/>
          <p:nvPr/>
        </p:nvSpPr>
        <p:spPr>
          <a:xfrm rot="0">
            <a:off x="274241" y="1024155"/>
            <a:ext cx="5390030" cy="400050"/>
          </a:xfrm>
          <a:prstGeom prst="rect">
            <a:avLst/>
          </a:prstGeom>
        </p:spPr>
        <p:txBody>
          <a:bodyPr anchor="t" rtlCol="false" tIns="0" lIns="0" bIns="0" rIns="0">
            <a:spAutoFit/>
          </a:bodyPr>
          <a:lstStyle/>
          <a:p>
            <a:pPr algn="ctr">
              <a:lnSpc>
                <a:spcPts val="3000"/>
              </a:lnSpc>
            </a:pPr>
            <a:r>
              <a:rPr lang="en-US" sz="3000">
                <a:solidFill>
                  <a:srgbClr val="FFFFFF"/>
                </a:solidFill>
                <a:latin typeface="Garet Bold"/>
              </a:rPr>
              <a:t>Criticism of the existing</a:t>
            </a:r>
          </a:p>
        </p:txBody>
      </p:sp>
      <p:sp>
        <p:nvSpPr>
          <p:cNvPr name="TextBox 36" id="36"/>
          <p:cNvSpPr txBox="true"/>
          <p:nvPr/>
        </p:nvSpPr>
        <p:spPr>
          <a:xfrm rot="0">
            <a:off x="8156430" y="1454734"/>
            <a:ext cx="616205" cy="488851"/>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1</a:t>
            </a:r>
          </a:p>
        </p:txBody>
      </p:sp>
      <p:sp>
        <p:nvSpPr>
          <p:cNvPr name="TextBox 37" id="37"/>
          <p:cNvSpPr txBox="true"/>
          <p:nvPr/>
        </p:nvSpPr>
        <p:spPr>
          <a:xfrm rot="0">
            <a:off x="8156430" y="4845185"/>
            <a:ext cx="616205" cy="488851"/>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2</a:t>
            </a:r>
          </a:p>
        </p:txBody>
      </p:sp>
      <p:sp>
        <p:nvSpPr>
          <p:cNvPr name="TextBox 38" id="38"/>
          <p:cNvSpPr txBox="true"/>
          <p:nvPr/>
        </p:nvSpPr>
        <p:spPr>
          <a:xfrm rot="0">
            <a:off x="9461923" y="1721137"/>
            <a:ext cx="7781751" cy="1993519"/>
          </a:xfrm>
          <a:prstGeom prst="rect">
            <a:avLst/>
          </a:prstGeom>
        </p:spPr>
        <p:txBody>
          <a:bodyPr anchor="t" rtlCol="false" tIns="0" lIns="0" bIns="0" rIns="0">
            <a:spAutoFit/>
          </a:bodyPr>
          <a:lstStyle/>
          <a:p>
            <a:pPr marL="345439" indent="-172720" lvl="1">
              <a:lnSpc>
                <a:spcPts val="3247"/>
              </a:lnSpc>
              <a:buFont typeface="Arial"/>
              <a:buChar char="•"/>
            </a:pPr>
            <a:r>
              <a:rPr lang="en-US" sz="1599" spc="-12">
                <a:solidFill>
                  <a:srgbClr val="000000"/>
                </a:solidFill>
                <a:latin typeface="Garet Semi-Bold"/>
              </a:rPr>
              <a:t>User Experience (UI/UX) : </a:t>
            </a:r>
            <a:r>
              <a:rPr lang="en-US" sz="1599" spc="-12">
                <a:solidFill>
                  <a:srgbClr val="000000"/>
                </a:solidFill>
                <a:latin typeface="Garet"/>
              </a:rPr>
              <a:t>the user interface may not be as modern or intuitive as other newer software solutions</a:t>
            </a:r>
          </a:p>
          <a:p>
            <a:pPr marL="345439" indent="-172720" lvl="1">
              <a:lnSpc>
                <a:spcPts val="3247"/>
              </a:lnSpc>
              <a:buFont typeface="Arial"/>
              <a:buChar char="•"/>
            </a:pPr>
            <a:r>
              <a:rPr lang="en-US" sz="1599" spc="-12">
                <a:solidFill>
                  <a:srgbClr val="000000"/>
                </a:solidFill>
                <a:latin typeface="Garet Semi-Bold"/>
              </a:rPr>
              <a:t>Cost and Accessibility</a:t>
            </a:r>
          </a:p>
          <a:p>
            <a:pPr marL="345439" indent="-172720" lvl="1">
              <a:lnSpc>
                <a:spcPts val="3247"/>
              </a:lnSpc>
              <a:buFont typeface="Arial"/>
              <a:buChar char="•"/>
            </a:pPr>
            <a:r>
              <a:rPr lang="en-US" sz="1599" spc="-12">
                <a:solidFill>
                  <a:srgbClr val="000000"/>
                </a:solidFill>
                <a:latin typeface="Garet Semi-Bold"/>
              </a:rPr>
              <a:t>Limited Flexibility : </a:t>
            </a:r>
            <a:r>
              <a:rPr lang="en-US" sz="1599" spc="-12">
                <a:solidFill>
                  <a:srgbClr val="000000"/>
                </a:solidFill>
                <a:latin typeface="Garet"/>
              </a:rPr>
              <a:t>the platform has limitations in terms of customization and adapting to very specific study protocols.</a:t>
            </a:r>
          </a:p>
        </p:txBody>
      </p:sp>
      <p:sp>
        <p:nvSpPr>
          <p:cNvPr name="TextBox 39" id="39"/>
          <p:cNvSpPr txBox="true"/>
          <p:nvPr/>
        </p:nvSpPr>
        <p:spPr>
          <a:xfrm rot="0">
            <a:off x="8156430" y="7750057"/>
            <a:ext cx="616205" cy="488950"/>
          </a:xfrm>
          <a:prstGeom prst="rect">
            <a:avLst/>
          </a:prstGeom>
        </p:spPr>
        <p:txBody>
          <a:bodyPr anchor="t" rtlCol="false" tIns="0" lIns="0" bIns="0" rIns="0">
            <a:spAutoFit/>
          </a:bodyPr>
          <a:lstStyle/>
          <a:p>
            <a:pPr algn="ctr">
              <a:lnSpc>
                <a:spcPts val="3499"/>
              </a:lnSpc>
            </a:pPr>
            <a:r>
              <a:rPr lang="en-US" sz="3499">
                <a:solidFill>
                  <a:srgbClr val="000000"/>
                </a:solidFill>
                <a:latin typeface="Poppins Bold"/>
              </a:rPr>
              <a:t>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39910" y="1028700"/>
            <a:ext cx="8839527" cy="8229600"/>
            <a:chOff x="0" y="0"/>
            <a:chExt cx="6350000" cy="5911850"/>
          </a:xfrm>
        </p:grpSpPr>
        <p:sp>
          <p:nvSpPr>
            <p:cNvPr name="Freeform 3" id="3"/>
            <p:cNvSpPr/>
            <p:nvPr/>
          </p:nvSpPr>
          <p:spPr>
            <a:xfrm flipH="false" flipV="false" rot="0">
              <a:off x="0" y="0"/>
              <a:ext cx="6352540" cy="5913120"/>
            </a:xfrm>
            <a:custGeom>
              <a:avLst/>
              <a:gdLst/>
              <a:ahLst/>
              <a:cxnLst/>
              <a:rect r="r" b="b" t="t" l="l"/>
              <a:pathLst>
                <a:path h="5913120" w="6352540">
                  <a:moveTo>
                    <a:pt x="5995670" y="1826260"/>
                  </a:moveTo>
                  <a:lnTo>
                    <a:pt x="4719320" y="1826260"/>
                  </a:lnTo>
                  <a:cubicBezTo>
                    <a:pt x="4523740" y="1826260"/>
                    <a:pt x="4364990" y="1667510"/>
                    <a:pt x="4364990" y="1471930"/>
                  </a:cubicBezTo>
                  <a:lnTo>
                    <a:pt x="4364990" y="354330"/>
                  </a:lnTo>
                  <a:cubicBezTo>
                    <a:pt x="4364990" y="158750"/>
                    <a:pt x="4206240" y="0"/>
                    <a:pt x="4010660" y="0"/>
                  </a:cubicBezTo>
                  <a:lnTo>
                    <a:pt x="1061720" y="0"/>
                  </a:lnTo>
                  <a:cubicBezTo>
                    <a:pt x="866140" y="0"/>
                    <a:pt x="707390" y="158750"/>
                    <a:pt x="707390" y="354330"/>
                  </a:cubicBezTo>
                  <a:lnTo>
                    <a:pt x="707390" y="506730"/>
                  </a:lnTo>
                  <a:cubicBezTo>
                    <a:pt x="707390" y="702310"/>
                    <a:pt x="548640" y="861060"/>
                    <a:pt x="353060" y="861060"/>
                  </a:cubicBezTo>
                  <a:cubicBezTo>
                    <a:pt x="158750" y="861060"/>
                    <a:pt x="0" y="1018540"/>
                    <a:pt x="0" y="1214120"/>
                  </a:cubicBezTo>
                  <a:lnTo>
                    <a:pt x="0" y="4723130"/>
                  </a:lnTo>
                  <a:cubicBezTo>
                    <a:pt x="0" y="4918710"/>
                    <a:pt x="158750" y="5077460"/>
                    <a:pt x="354330" y="5077460"/>
                  </a:cubicBezTo>
                  <a:cubicBezTo>
                    <a:pt x="549910" y="5077460"/>
                    <a:pt x="708660" y="5236210"/>
                    <a:pt x="708660" y="5431790"/>
                  </a:cubicBezTo>
                  <a:lnTo>
                    <a:pt x="708660" y="5558790"/>
                  </a:lnTo>
                  <a:cubicBezTo>
                    <a:pt x="708660" y="5754370"/>
                    <a:pt x="867410" y="5913120"/>
                    <a:pt x="1062990" y="5913120"/>
                  </a:cubicBezTo>
                  <a:lnTo>
                    <a:pt x="4013200" y="5913120"/>
                  </a:lnTo>
                  <a:cubicBezTo>
                    <a:pt x="4208780" y="5913120"/>
                    <a:pt x="4367530" y="5754370"/>
                    <a:pt x="4367530" y="5558790"/>
                  </a:cubicBezTo>
                  <a:lnTo>
                    <a:pt x="4367530" y="5431790"/>
                  </a:lnTo>
                  <a:cubicBezTo>
                    <a:pt x="4367530" y="5236210"/>
                    <a:pt x="4526280" y="5077460"/>
                    <a:pt x="4721860" y="5077460"/>
                  </a:cubicBezTo>
                  <a:lnTo>
                    <a:pt x="5998210" y="5077460"/>
                  </a:lnTo>
                  <a:cubicBezTo>
                    <a:pt x="6193790" y="5077460"/>
                    <a:pt x="6352540" y="4918710"/>
                    <a:pt x="6352540" y="4723130"/>
                  </a:cubicBezTo>
                  <a:lnTo>
                    <a:pt x="6352540" y="2179320"/>
                  </a:lnTo>
                  <a:cubicBezTo>
                    <a:pt x="6350000" y="1983740"/>
                    <a:pt x="6191250" y="1826260"/>
                    <a:pt x="5995670" y="1826260"/>
                  </a:cubicBezTo>
                  <a:close/>
                </a:path>
              </a:pathLst>
            </a:custGeom>
            <a:blipFill>
              <a:blip r:embed="rId2"/>
              <a:stretch>
                <a:fillRect l="-19855" t="0" r="-19855" b="0"/>
              </a:stretch>
            </a:blipFill>
          </p:spPr>
        </p:sp>
      </p:grpSp>
      <p:grpSp>
        <p:nvGrpSpPr>
          <p:cNvPr name="Group 4" id="4"/>
          <p:cNvGrpSpPr/>
          <p:nvPr/>
        </p:nvGrpSpPr>
        <p:grpSpPr>
          <a:xfrm rot="-5400000">
            <a:off x="-1703037" y="-1666875"/>
            <a:ext cx="3757522" cy="375752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10800000">
            <a:off x="808562" y="1028700"/>
            <a:ext cx="5361106" cy="1061947"/>
            <a:chOff x="0" y="0"/>
            <a:chExt cx="2051660" cy="406400"/>
          </a:xfrm>
        </p:grpSpPr>
        <p:sp>
          <p:nvSpPr>
            <p:cNvPr name="Freeform 8" id="8"/>
            <p:cNvSpPr/>
            <p:nvPr/>
          </p:nvSpPr>
          <p:spPr>
            <a:xfrm flipH="false" flipV="false" rot="0">
              <a:off x="0" y="0"/>
              <a:ext cx="2051660" cy="406400"/>
            </a:xfrm>
            <a:custGeom>
              <a:avLst/>
              <a:gdLst/>
              <a:ahLst/>
              <a:cxnLst/>
              <a:rect r="r" b="b" t="t" l="l"/>
              <a:pathLst>
                <a:path h="406400" w="2051660">
                  <a:moveTo>
                    <a:pt x="1848460" y="0"/>
                  </a:moveTo>
                  <a:cubicBezTo>
                    <a:pt x="1960684" y="0"/>
                    <a:pt x="2051660" y="90976"/>
                    <a:pt x="2051660" y="203200"/>
                  </a:cubicBezTo>
                  <a:cubicBezTo>
                    <a:pt x="2051660" y="315424"/>
                    <a:pt x="1960684" y="406400"/>
                    <a:pt x="1848460" y="406400"/>
                  </a:cubicBezTo>
                  <a:lnTo>
                    <a:pt x="203200" y="406400"/>
                  </a:lnTo>
                  <a:cubicBezTo>
                    <a:pt x="90976" y="406400"/>
                    <a:pt x="0" y="315424"/>
                    <a:pt x="0" y="203200"/>
                  </a:cubicBezTo>
                  <a:cubicBezTo>
                    <a:pt x="0" y="90976"/>
                    <a:pt x="90976" y="0"/>
                    <a:pt x="203200" y="0"/>
                  </a:cubicBezTo>
                  <a:close/>
                </a:path>
              </a:pathLst>
            </a:custGeom>
            <a:gradFill rotWithShape="true">
              <a:gsLst>
                <a:gs pos="0">
                  <a:srgbClr val="5DE0E6">
                    <a:alpha val="100000"/>
                  </a:srgbClr>
                </a:gs>
                <a:gs pos="100000">
                  <a:srgbClr val="004AAD">
                    <a:alpha val="100000"/>
                  </a:srgbClr>
                </a:gs>
              </a:gsLst>
              <a:lin ang="0"/>
            </a:gradFill>
            <a:ln cap="sq">
              <a:noFill/>
              <a:prstDash val="solid"/>
              <a:miter/>
            </a:ln>
          </p:spPr>
        </p:sp>
        <p:sp>
          <p:nvSpPr>
            <p:cNvPr name="TextBox 9" id="9"/>
            <p:cNvSpPr txBox="true"/>
            <p:nvPr/>
          </p:nvSpPr>
          <p:spPr>
            <a:xfrm>
              <a:off x="0" y="-38100"/>
              <a:ext cx="2051660" cy="444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10800000">
            <a:off x="14951559" y="8192166"/>
            <a:ext cx="3336441" cy="1061947"/>
            <a:chOff x="0" y="0"/>
            <a:chExt cx="1276834" cy="406400"/>
          </a:xfrm>
        </p:grpSpPr>
        <p:sp>
          <p:nvSpPr>
            <p:cNvPr name="Freeform 11" id="11"/>
            <p:cNvSpPr/>
            <p:nvPr/>
          </p:nvSpPr>
          <p:spPr>
            <a:xfrm flipH="false" flipV="false" rot="0">
              <a:off x="0" y="0"/>
              <a:ext cx="1276834" cy="406400"/>
            </a:xfrm>
            <a:custGeom>
              <a:avLst/>
              <a:gdLst/>
              <a:ahLst/>
              <a:cxnLst/>
              <a:rect r="r" b="b" t="t" l="l"/>
              <a:pathLst>
                <a:path h="406400" w="1276834">
                  <a:moveTo>
                    <a:pt x="1073634" y="0"/>
                  </a:moveTo>
                  <a:cubicBezTo>
                    <a:pt x="1185858" y="0"/>
                    <a:pt x="1276834" y="90976"/>
                    <a:pt x="1276834" y="203200"/>
                  </a:cubicBezTo>
                  <a:cubicBezTo>
                    <a:pt x="1276834" y="315424"/>
                    <a:pt x="1185858" y="406400"/>
                    <a:pt x="1073634" y="406400"/>
                  </a:cubicBezTo>
                  <a:lnTo>
                    <a:pt x="203200" y="406400"/>
                  </a:lnTo>
                  <a:cubicBezTo>
                    <a:pt x="90976" y="406400"/>
                    <a:pt x="0" y="315424"/>
                    <a:pt x="0" y="203200"/>
                  </a:cubicBezTo>
                  <a:cubicBezTo>
                    <a:pt x="0" y="90976"/>
                    <a:pt x="90976" y="0"/>
                    <a:pt x="203200" y="0"/>
                  </a:cubicBezTo>
                  <a:close/>
                </a:path>
              </a:pathLst>
            </a:custGeom>
            <a:solidFill>
              <a:srgbClr val="042BBA"/>
            </a:solidFill>
            <a:ln cap="sq">
              <a:noFill/>
              <a:prstDash val="solid"/>
              <a:miter/>
            </a:ln>
          </p:spPr>
        </p:sp>
        <p:sp>
          <p:nvSpPr>
            <p:cNvPr name="TextBox 12" id="12"/>
            <p:cNvSpPr txBox="true"/>
            <p:nvPr/>
          </p:nvSpPr>
          <p:spPr>
            <a:xfrm>
              <a:off x="0" y="-38100"/>
              <a:ext cx="127683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808562" y="3253524"/>
            <a:ext cx="7520140" cy="6113778"/>
          </a:xfrm>
          <a:prstGeom prst="rect">
            <a:avLst/>
          </a:prstGeom>
        </p:spPr>
        <p:txBody>
          <a:bodyPr anchor="t" rtlCol="false" tIns="0" lIns="0" bIns="0" rIns="0">
            <a:spAutoFit/>
          </a:bodyPr>
          <a:lstStyle/>
          <a:p>
            <a:pPr>
              <a:lnSpc>
                <a:spcPts val="4060"/>
              </a:lnSpc>
            </a:pPr>
            <a:r>
              <a:rPr lang="en-US" sz="2000" spc="-16">
                <a:solidFill>
                  <a:srgbClr val="000469"/>
                </a:solidFill>
                <a:latin typeface="Garet"/>
              </a:rPr>
              <a:t> </a:t>
            </a:r>
          </a:p>
          <a:p>
            <a:pPr>
              <a:lnSpc>
                <a:spcPts val="4060"/>
              </a:lnSpc>
            </a:pPr>
          </a:p>
          <a:p>
            <a:pPr>
              <a:lnSpc>
                <a:spcPts val="4060"/>
              </a:lnSpc>
            </a:pPr>
            <a:r>
              <a:rPr lang="en-US" sz="2000" spc="-16">
                <a:solidFill>
                  <a:srgbClr val="000469"/>
                </a:solidFill>
                <a:latin typeface="Garet"/>
              </a:rPr>
              <a:t>MediColGes is a medical data collection platform that aims to </a:t>
            </a:r>
            <a:r>
              <a:rPr lang="en-US" sz="2000" spc="-16">
                <a:solidFill>
                  <a:srgbClr val="000469"/>
                </a:solidFill>
                <a:latin typeface="Garet Bold"/>
              </a:rPr>
              <a:t>address the problems of data fragmentation</a:t>
            </a:r>
            <a:r>
              <a:rPr lang="en-US" sz="2000" spc="-16">
                <a:solidFill>
                  <a:srgbClr val="000469"/>
                </a:solidFill>
                <a:latin typeface="Garet"/>
              </a:rPr>
              <a:t>, data </a:t>
            </a:r>
            <a:r>
              <a:rPr lang="en-US" sz="2000" spc="-16">
                <a:solidFill>
                  <a:srgbClr val="000469"/>
                </a:solidFill>
                <a:latin typeface="Garet Bold"/>
              </a:rPr>
              <a:t>privacy</a:t>
            </a:r>
            <a:r>
              <a:rPr lang="en-US" sz="2000" spc="-16">
                <a:solidFill>
                  <a:srgbClr val="000469"/>
                </a:solidFill>
                <a:latin typeface="Garet"/>
              </a:rPr>
              <a:t> and </a:t>
            </a:r>
            <a:r>
              <a:rPr lang="en-US" sz="2000" spc="-16">
                <a:solidFill>
                  <a:srgbClr val="000469"/>
                </a:solidFill>
                <a:latin typeface="Garet Bold"/>
              </a:rPr>
              <a:t>security </a:t>
            </a:r>
            <a:r>
              <a:rPr lang="en-US" sz="2000" spc="-16">
                <a:solidFill>
                  <a:srgbClr val="000469"/>
                </a:solidFill>
                <a:latin typeface="Garet"/>
              </a:rPr>
              <a:t>and </a:t>
            </a:r>
            <a:r>
              <a:rPr lang="en-US" sz="2000" spc="-16">
                <a:solidFill>
                  <a:srgbClr val="000469"/>
                </a:solidFill>
                <a:latin typeface="Garet Bold"/>
              </a:rPr>
              <a:t>data accessibility</a:t>
            </a:r>
            <a:r>
              <a:rPr lang="en-US" sz="2000" spc="-16">
                <a:solidFill>
                  <a:srgbClr val="000469"/>
                </a:solidFill>
                <a:latin typeface="Garet"/>
              </a:rPr>
              <a:t>.</a:t>
            </a:r>
          </a:p>
          <a:p>
            <a:pPr>
              <a:lnSpc>
                <a:spcPts val="4060"/>
              </a:lnSpc>
            </a:pPr>
            <a:r>
              <a:rPr lang="en-US" sz="2000" spc="-16">
                <a:solidFill>
                  <a:srgbClr val="000469"/>
                </a:solidFill>
                <a:latin typeface="Garet"/>
              </a:rPr>
              <a:t> The platform allows </a:t>
            </a:r>
            <a:r>
              <a:rPr lang="en-US" sz="2000" spc="-16">
                <a:solidFill>
                  <a:srgbClr val="000469"/>
                </a:solidFill>
                <a:latin typeface="Garet Bold"/>
              </a:rPr>
              <a:t>researchers </a:t>
            </a:r>
            <a:r>
              <a:rPr lang="en-US" sz="2000" spc="-16">
                <a:solidFill>
                  <a:srgbClr val="000469"/>
                </a:solidFill>
                <a:latin typeface="Garet"/>
              </a:rPr>
              <a:t>and </a:t>
            </a:r>
            <a:r>
              <a:rPr lang="en-US" sz="2000" spc="-16">
                <a:solidFill>
                  <a:srgbClr val="000469"/>
                </a:solidFill>
                <a:latin typeface="Garet Bold"/>
              </a:rPr>
              <a:t>healthcare professionals </a:t>
            </a:r>
          </a:p>
          <a:p>
            <a:pPr marL="431804" indent="-215902" lvl="1">
              <a:lnSpc>
                <a:spcPts val="4060"/>
              </a:lnSpc>
              <a:buFont typeface="Arial"/>
              <a:buChar char="•"/>
            </a:pPr>
            <a:r>
              <a:rPr lang="en-US" sz="2000" spc="-16">
                <a:solidFill>
                  <a:srgbClr val="000469"/>
                </a:solidFill>
                <a:latin typeface="Garet"/>
              </a:rPr>
              <a:t>to collect</a:t>
            </a:r>
          </a:p>
          <a:p>
            <a:pPr marL="431804" indent="-215902" lvl="1">
              <a:lnSpc>
                <a:spcPts val="4060"/>
              </a:lnSpc>
              <a:buFont typeface="Arial"/>
              <a:buChar char="•"/>
            </a:pPr>
            <a:r>
              <a:rPr lang="en-US" sz="2000" spc="-16">
                <a:solidFill>
                  <a:srgbClr val="000469"/>
                </a:solidFill>
                <a:latin typeface="Garet"/>
              </a:rPr>
              <a:t>manage</a:t>
            </a:r>
          </a:p>
          <a:p>
            <a:pPr marL="431804" indent="-215902" lvl="1">
              <a:lnSpc>
                <a:spcPts val="4060"/>
              </a:lnSpc>
              <a:buFont typeface="Arial"/>
              <a:buChar char="•"/>
            </a:pPr>
            <a:r>
              <a:rPr lang="en-US" sz="2000" spc="-16">
                <a:solidFill>
                  <a:srgbClr val="000469"/>
                </a:solidFill>
                <a:latin typeface="Garet"/>
              </a:rPr>
              <a:t>and analyze medical data</a:t>
            </a:r>
          </a:p>
          <a:p>
            <a:pPr>
              <a:lnSpc>
                <a:spcPts val="4060"/>
              </a:lnSpc>
            </a:pPr>
            <a:r>
              <a:rPr lang="en-US" sz="2000" spc="-16">
                <a:solidFill>
                  <a:srgbClr val="000469"/>
                </a:solidFill>
                <a:latin typeface="Garet"/>
              </a:rPr>
              <a:t>f</a:t>
            </a:r>
            <a:r>
              <a:rPr lang="en-US" sz="2000" spc="-16">
                <a:solidFill>
                  <a:srgbClr val="000469"/>
                </a:solidFill>
                <a:latin typeface="Garet"/>
              </a:rPr>
              <a:t>rom a variety of sources, including hospitals, laboratoires and wearables. </a:t>
            </a:r>
          </a:p>
        </p:txBody>
      </p:sp>
      <p:grpSp>
        <p:nvGrpSpPr>
          <p:cNvPr name="Group 14" id="14"/>
          <p:cNvGrpSpPr/>
          <p:nvPr/>
        </p:nvGrpSpPr>
        <p:grpSpPr>
          <a:xfrm rot="-10800000">
            <a:off x="14990932" y="1028700"/>
            <a:ext cx="2488506" cy="2141546"/>
            <a:chOff x="0" y="0"/>
            <a:chExt cx="1161026" cy="999150"/>
          </a:xfrm>
        </p:grpSpPr>
        <p:sp>
          <p:nvSpPr>
            <p:cNvPr name="Freeform 15" id="15"/>
            <p:cNvSpPr/>
            <p:nvPr/>
          </p:nvSpPr>
          <p:spPr>
            <a:xfrm flipH="false" flipV="false" rot="0">
              <a:off x="0" y="0"/>
              <a:ext cx="1161027" cy="999150"/>
            </a:xfrm>
            <a:custGeom>
              <a:avLst/>
              <a:gdLst/>
              <a:ahLst/>
              <a:cxnLst/>
              <a:rect r="r" b="b" t="t" l="l"/>
              <a:pathLst>
                <a:path h="999150" w="1161027">
                  <a:moveTo>
                    <a:pt x="88909" y="0"/>
                  </a:moveTo>
                  <a:lnTo>
                    <a:pt x="1072118" y="0"/>
                  </a:lnTo>
                  <a:cubicBezTo>
                    <a:pt x="1095698" y="0"/>
                    <a:pt x="1118312" y="9367"/>
                    <a:pt x="1134986" y="26041"/>
                  </a:cubicBezTo>
                  <a:cubicBezTo>
                    <a:pt x="1151659" y="42714"/>
                    <a:pt x="1161027" y="65329"/>
                    <a:pt x="1161027" y="88909"/>
                  </a:cubicBezTo>
                  <a:lnTo>
                    <a:pt x="1161027" y="910241"/>
                  </a:lnTo>
                  <a:cubicBezTo>
                    <a:pt x="1161027" y="933822"/>
                    <a:pt x="1151659" y="956436"/>
                    <a:pt x="1134986" y="973109"/>
                  </a:cubicBezTo>
                  <a:cubicBezTo>
                    <a:pt x="1118312" y="989783"/>
                    <a:pt x="1095698" y="999150"/>
                    <a:pt x="1072118" y="999150"/>
                  </a:cubicBezTo>
                  <a:lnTo>
                    <a:pt x="88909" y="999150"/>
                  </a:lnTo>
                  <a:cubicBezTo>
                    <a:pt x="65329" y="999150"/>
                    <a:pt x="42714" y="989783"/>
                    <a:pt x="26041" y="973109"/>
                  </a:cubicBezTo>
                  <a:cubicBezTo>
                    <a:pt x="9367" y="956436"/>
                    <a:pt x="0" y="933822"/>
                    <a:pt x="0" y="910241"/>
                  </a:cubicBezTo>
                  <a:lnTo>
                    <a:pt x="0" y="88909"/>
                  </a:lnTo>
                  <a:cubicBezTo>
                    <a:pt x="0" y="65329"/>
                    <a:pt x="9367" y="42714"/>
                    <a:pt x="26041" y="26041"/>
                  </a:cubicBezTo>
                  <a:cubicBezTo>
                    <a:pt x="42714" y="9367"/>
                    <a:pt x="65329" y="0"/>
                    <a:pt x="88909" y="0"/>
                  </a:cubicBezTo>
                  <a:close/>
                </a:path>
              </a:pathLst>
            </a:custGeom>
            <a:gradFill rotWithShape="true">
              <a:gsLst>
                <a:gs pos="0">
                  <a:srgbClr val="5DE0E6">
                    <a:alpha val="100000"/>
                  </a:srgbClr>
                </a:gs>
                <a:gs pos="100000">
                  <a:srgbClr val="004AAD">
                    <a:alpha val="100000"/>
                  </a:srgbClr>
                </a:gs>
              </a:gsLst>
              <a:lin ang="0"/>
            </a:gradFill>
          </p:spPr>
        </p:sp>
        <p:sp>
          <p:nvSpPr>
            <p:cNvPr name="TextBox 16" id="16"/>
            <p:cNvSpPr txBox="true"/>
            <p:nvPr/>
          </p:nvSpPr>
          <p:spPr>
            <a:xfrm>
              <a:off x="0" y="-38100"/>
              <a:ext cx="1161026" cy="1037250"/>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5400000">
            <a:off x="6647771" y="8963767"/>
            <a:ext cx="3361863" cy="336186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A8F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20" id="20"/>
          <p:cNvSpPr/>
          <p:nvPr/>
        </p:nvSpPr>
        <p:spPr>
          <a:xfrm flipH="false" flipV="false" rot="0">
            <a:off x="15344763" y="1352632"/>
            <a:ext cx="1780843" cy="1493682"/>
          </a:xfrm>
          <a:custGeom>
            <a:avLst/>
            <a:gdLst/>
            <a:ahLst/>
            <a:cxnLst/>
            <a:rect r="r" b="b" t="t" l="l"/>
            <a:pathLst>
              <a:path h="1493682" w="1780843">
                <a:moveTo>
                  <a:pt x="0" y="0"/>
                </a:moveTo>
                <a:lnTo>
                  <a:pt x="1780843" y="0"/>
                </a:lnTo>
                <a:lnTo>
                  <a:pt x="1780843" y="1493682"/>
                </a:lnTo>
                <a:lnTo>
                  <a:pt x="0" y="1493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1" id="21"/>
          <p:cNvSpPr/>
          <p:nvPr/>
        </p:nvSpPr>
        <p:spPr>
          <a:xfrm flipH="false" flipV="false" rot="0">
            <a:off x="5090767" y="1162692"/>
            <a:ext cx="512860" cy="769771"/>
          </a:xfrm>
          <a:custGeom>
            <a:avLst/>
            <a:gdLst/>
            <a:ahLst/>
            <a:cxnLst/>
            <a:rect r="r" b="b" t="t" l="l"/>
            <a:pathLst>
              <a:path h="769771" w="512860">
                <a:moveTo>
                  <a:pt x="0" y="0"/>
                </a:moveTo>
                <a:lnTo>
                  <a:pt x="512860" y="0"/>
                </a:lnTo>
                <a:lnTo>
                  <a:pt x="512860" y="769771"/>
                </a:lnTo>
                <a:lnTo>
                  <a:pt x="0" y="769771"/>
                </a:lnTo>
                <a:lnTo>
                  <a:pt x="0" y="0"/>
                </a:lnTo>
                <a:close/>
              </a:path>
            </a:pathLst>
          </a:custGeom>
          <a:blipFill>
            <a:blip r:embed="rId5"/>
            <a:stretch>
              <a:fillRect l="0" t="0" r="0" b="0"/>
            </a:stretch>
          </a:blipFill>
        </p:spPr>
      </p:sp>
      <p:sp>
        <p:nvSpPr>
          <p:cNvPr name="Freeform 22" id="22"/>
          <p:cNvSpPr/>
          <p:nvPr/>
        </p:nvSpPr>
        <p:spPr>
          <a:xfrm flipH="false" flipV="false" rot="0">
            <a:off x="2061948" y="2217766"/>
            <a:ext cx="3285249" cy="1904960"/>
          </a:xfrm>
          <a:custGeom>
            <a:avLst/>
            <a:gdLst/>
            <a:ahLst/>
            <a:cxnLst/>
            <a:rect r="r" b="b" t="t" l="l"/>
            <a:pathLst>
              <a:path h="1904960" w="3285249">
                <a:moveTo>
                  <a:pt x="0" y="0"/>
                </a:moveTo>
                <a:lnTo>
                  <a:pt x="3285249" y="0"/>
                </a:lnTo>
                <a:lnTo>
                  <a:pt x="3285249" y="1904960"/>
                </a:lnTo>
                <a:lnTo>
                  <a:pt x="0" y="1904960"/>
                </a:lnTo>
                <a:lnTo>
                  <a:pt x="0" y="0"/>
                </a:lnTo>
                <a:close/>
              </a:path>
            </a:pathLst>
          </a:custGeom>
          <a:blipFill>
            <a:blip r:embed="rId6"/>
            <a:stretch>
              <a:fillRect l="0" t="0" r="0" b="0"/>
            </a:stretch>
          </a:blipFill>
        </p:spPr>
      </p:sp>
      <p:sp>
        <p:nvSpPr>
          <p:cNvPr name="TextBox 23" id="23"/>
          <p:cNvSpPr txBox="true"/>
          <p:nvPr/>
        </p:nvSpPr>
        <p:spPr>
          <a:xfrm rot="0">
            <a:off x="1190625" y="1390732"/>
            <a:ext cx="4379465" cy="351790"/>
          </a:xfrm>
          <a:prstGeom prst="rect">
            <a:avLst/>
          </a:prstGeom>
        </p:spPr>
        <p:txBody>
          <a:bodyPr anchor="t" rtlCol="false" tIns="0" lIns="0" bIns="0" rIns="0">
            <a:spAutoFit/>
          </a:bodyPr>
          <a:lstStyle/>
          <a:p>
            <a:pPr algn="ctr">
              <a:lnSpc>
                <a:spcPts val="2600"/>
              </a:lnSpc>
            </a:pPr>
            <a:r>
              <a:rPr lang="en-US" sz="2600">
                <a:solidFill>
                  <a:srgbClr val="FFFFFF"/>
                </a:solidFill>
                <a:latin typeface="Garet Bold"/>
              </a:rPr>
              <a:t>Proposed Solution </a:t>
            </a:r>
          </a:p>
        </p:txBody>
      </p:sp>
      <p:sp>
        <p:nvSpPr>
          <p:cNvPr name="TextBox 24" id="24"/>
          <p:cNvSpPr txBox="true"/>
          <p:nvPr/>
        </p:nvSpPr>
        <p:spPr>
          <a:xfrm rot="0">
            <a:off x="15371089" y="8539661"/>
            <a:ext cx="2497382" cy="400050"/>
          </a:xfrm>
          <a:prstGeom prst="rect">
            <a:avLst/>
          </a:prstGeom>
        </p:spPr>
        <p:txBody>
          <a:bodyPr anchor="t" rtlCol="false" tIns="0" lIns="0" bIns="0" rIns="0">
            <a:spAutoFit/>
          </a:bodyPr>
          <a:lstStyle/>
          <a:p>
            <a:pPr algn="ctr">
              <a:lnSpc>
                <a:spcPts val="3000"/>
              </a:lnSpc>
            </a:pPr>
            <a:r>
              <a:rPr lang="en-US" sz="3000">
                <a:solidFill>
                  <a:srgbClr val="FFFFFF"/>
                </a:solidFill>
                <a:latin typeface="Garet Bold"/>
              </a:rPr>
              <a:t>MedicolGes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4839906" y="-2590002"/>
            <a:ext cx="5955147" cy="595514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4038676" y="3234084"/>
            <a:ext cx="5841163" cy="584116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800000">
            <a:off x="848447" y="2072064"/>
            <a:ext cx="1303670" cy="130367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5DE0E6">
                    <a:alpha val="100000"/>
                  </a:srgbClr>
                </a:gs>
                <a:gs pos="100000">
                  <a:srgbClr val="004AAD">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584994" y="4726945"/>
            <a:ext cx="13778052" cy="3125476"/>
            <a:chOff x="0" y="0"/>
            <a:chExt cx="1257025" cy="285149"/>
          </a:xfrm>
        </p:grpSpPr>
        <p:sp>
          <p:nvSpPr>
            <p:cNvPr name="Freeform 12" id="12"/>
            <p:cNvSpPr/>
            <p:nvPr/>
          </p:nvSpPr>
          <p:spPr>
            <a:xfrm flipH="false" flipV="false" rot="0">
              <a:off x="0" y="0"/>
              <a:ext cx="1257025" cy="285149"/>
            </a:xfrm>
            <a:custGeom>
              <a:avLst/>
              <a:gdLst/>
              <a:ahLst/>
              <a:cxnLst/>
              <a:rect r="r" b="b" t="t" l="l"/>
              <a:pathLst>
                <a:path h="285149" w="1257025">
                  <a:moveTo>
                    <a:pt x="26971" y="0"/>
                  </a:moveTo>
                  <a:lnTo>
                    <a:pt x="1230053" y="0"/>
                  </a:lnTo>
                  <a:cubicBezTo>
                    <a:pt x="1237207" y="0"/>
                    <a:pt x="1244067" y="2842"/>
                    <a:pt x="1249125" y="7900"/>
                  </a:cubicBezTo>
                  <a:cubicBezTo>
                    <a:pt x="1254183" y="12958"/>
                    <a:pt x="1257025" y="19818"/>
                    <a:pt x="1257025" y="26971"/>
                  </a:cubicBezTo>
                  <a:lnTo>
                    <a:pt x="1257025" y="258178"/>
                  </a:lnTo>
                  <a:cubicBezTo>
                    <a:pt x="1257025" y="265331"/>
                    <a:pt x="1254183" y="272191"/>
                    <a:pt x="1249125" y="277250"/>
                  </a:cubicBezTo>
                  <a:cubicBezTo>
                    <a:pt x="1244067" y="282308"/>
                    <a:pt x="1237207" y="285149"/>
                    <a:pt x="1230053" y="285149"/>
                  </a:cubicBezTo>
                  <a:lnTo>
                    <a:pt x="26971" y="285149"/>
                  </a:lnTo>
                  <a:cubicBezTo>
                    <a:pt x="19818" y="285149"/>
                    <a:pt x="12958" y="282308"/>
                    <a:pt x="7900" y="277250"/>
                  </a:cubicBezTo>
                  <a:cubicBezTo>
                    <a:pt x="2842" y="272191"/>
                    <a:pt x="0" y="265331"/>
                    <a:pt x="0" y="258178"/>
                  </a:cubicBezTo>
                  <a:lnTo>
                    <a:pt x="0" y="26971"/>
                  </a:lnTo>
                  <a:cubicBezTo>
                    <a:pt x="0" y="19818"/>
                    <a:pt x="2842" y="12958"/>
                    <a:pt x="7900" y="7900"/>
                  </a:cubicBezTo>
                  <a:cubicBezTo>
                    <a:pt x="12958" y="2842"/>
                    <a:pt x="19818" y="0"/>
                    <a:pt x="26971" y="0"/>
                  </a:cubicBezTo>
                  <a:close/>
                </a:path>
              </a:pathLst>
            </a:custGeom>
            <a:solidFill>
              <a:srgbClr val="0BA8F1"/>
            </a:solidFill>
          </p:spPr>
        </p:sp>
        <p:sp>
          <p:nvSpPr>
            <p:cNvPr name="TextBox 13" id="13"/>
            <p:cNvSpPr txBox="true"/>
            <p:nvPr/>
          </p:nvSpPr>
          <p:spPr>
            <a:xfrm>
              <a:off x="0" y="-38100"/>
              <a:ext cx="1257025" cy="323249"/>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10800000">
            <a:off x="848447" y="5265609"/>
            <a:ext cx="1303670" cy="130367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E6E8E6">
                    <a:alpha val="100000"/>
                  </a:srgbClr>
                </a:gs>
                <a:gs pos="100000">
                  <a:srgbClr val="4DBABB">
                    <a:alpha val="100000"/>
                  </a:srgbClr>
                </a:gs>
              </a:gsLst>
              <a:path path="circle">
                <a:fillToRect l="0" r="100000" t="0" b="100000"/>
              </a:path>
              <a:tileRect r="0" l="-100000" b="0" t="-10000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7" id="17"/>
          <p:cNvSpPr/>
          <p:nvPr/>
        </p:nvSpPr>
        <p:spPr>
          <a:xfrm flipH="false" flipV="false" rot="0">
            <a:off x="434296" y="483297"/>
            <a:ext cx="1253797" cy="1330289"/>
          </a:xfrm>
          <a:custGeom>
            <a:avLst/>
            <a:gdLst/>
            <a:ahLst/>
            <a:cxnLst/>
            <a:rect r="r" b="b" t="t" l="l"/>
            <a:pathLst>
              <a:path h="1330289" w="1253797">
                <a:moveTo>
                  <a:pt x="0" y="0"/>
                </a:moveTo>
                <a:lnTo>
                  <a:pt x="1253797" y="0"/>
                </a:lnTo>
                <a:lnTo>
                  <a:pt x="1253797" y="1330289"/>
                </a:lnTo>
                <a:lnTo>
                  <a:pt x="0" y="13302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6191755" y="5899814"/>
            <a:ext cx="1400920" cy="1442389"/>
          </a:xfrm>
          <a:custGeom>
            <a:avLst/>
            <a:gdLst/>
            <a:ahLst/>
            <a:cxnLst/>
            <a:rect r="r" b="b" t="t" l="l"/>
            <a:pathLst>
              <a:path h="1442389" w="1400920">
                <a:moveTo>
                  <a:pt x="0" y="0"/>
                </a:moveTo>
                <a:lnTo>
                  <a:pt x="1400920" y="0"/>
                </a:lnTo>
                <a:lnTo>
                  <a:pt x="1400920" y="1442389"/>
                </a:lnTo>
                <a:lnTo>
                  <a:pt x="0" y="14423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0" y="770614"/>
            <a:ext cx="17346959" cy="869954"/>
          </a:xfrm>
          <a:prstGeom prst="rect">
            <a:avLst/>
          </a:prstGeom>
        </p:spPr>
        <p:txBody>
          <a:bodyPr anchor="t" rtlCol="false" tIns="0" lIns="0" bIns="0" rIns="0">
            <a:spAutoFit/>
          </a:bodyPr>
          <a:lstStyle/>
          <a:p>
            <a:pPr algn="ctr">
              <a:lnSpc>
                <a:spcPts val="6500"/>
              </a:lnSpc>
            </a:pPr>
            <a:r>
              <a:rPr lang="en-US" sz="6500">
                <a:solidFill>
                  <a:srgbClr val="000000"/>
                </a:solidFill>
                <a:latin typeface="Garet Bold"/>
              </a:rPr>
              <a:t>Added value and innovation</a:t>
            </a:r>
          </a:p>
        </p:txBody>
      </p:sp>
      <p:sp>
        <p:nvSpPr>
          <p:cNvPr name="TextBox 20" id="20"/>
          <p:cNvSpPr txBox="true"/>
          <p:nvPr/>
        </p:nvSpPr>
        <p:spPr>
          <a:xfrm rot="0">
            <a:off x="3228680" y="2971155"/>
            <a:ext cx="7632804" cy="1038554"/>
          </a:xfrm>
          <a:prstGeom prst="rect">
            <a:avLst/>
          </a:prstGeom>
        </p:spPr>
        <p:txBody>
          <a:bodyPr anchor="t" rtlCol="false" tIns="0" lIns="0" bIns="0" rIns="0">
            <a:spAutoFit/>
          </a:bodyPr>
          <a:lstStyle/>
          <a:p>
            <a:pPr>
              <a:lnSpc>
                <a:spcPts val="4396"/>
              </a:lnSpc>
            </a:pPr>
            <a:r>
              <a:rPr lang="en-US" sz="2165" spc="-17">
                <a:solidFill>
                  <a:srgbClr val="000000"/>
                </a:solidFill>
                <a:latin typeface="Garet"/>
              </a:rPr>
              <a:t>Integration of data from different sources, such as hospitals, laboratories, and wearables. </a:t>
            </a:r>
          </a:p>
        </p:txBody>
      </p:sp>
      <p:sp>
        <p:nvSpPr>
          <p:cNvPr name="TextBox 21" id="21"/>
          <p:cNvSpPr txBox="true"/>
          <p:nvPr/>
        </p:nvSpPr>
        <p:spPr>
          <a:xfrm rot="0">
            <a:off x="3228680" y="5837883"/>
            <a:ext cx="7632804" cy="1591003"/>
          </a:xfrm>
          <a:prstGeom prst="rect">
            <a:avLst/>
          </a:prstGeom>
        </p:spPr>
        <p:txBody>
          <a:bodyPr anchor="t" rtlCol="false" tIns="0" lIns="0" bIns="0" rIns="0">
            <a:spAutoFit/>
          </a:bodyPr>
          <a:lstStyle/>
          <a:p>
            <a:pPr>
              <a:lnSpc>
                <a:spcPts val="4396"/>
              </a:lnSpc>
            </a:pPr>
            <a:r>
              <a:rPr lang="en-US" sz="2165" spc="-17">
                <a:solidFill>
                  <a:srgbClr val="000000"/>
                </a:solidFill>
                <a:latin typeface="Garet"/>
              </a:rPr>
              <a:t>Use of artificial intelligence </a:t>
            </a:r>
            <a:r>
              <a:rPr lang="en-US" sz="2165" spc="-17">
                <a:solidFill>
                  <a:srgbClr val="000000"/>
                </a:solidFill>
                <a:latin typeface="Garet Bold"/>
              </a:rPr>
              <a:t>(AI)</a:t>
            </a:r>
            <a:r>
              <a:rPr lang="en-US" sz="2165" spc="-17">
                <a:solidFill>
                  <a:srgbClr val="000000"/>
                </a:solidFill>
                <a:latin typeface="Garet"/>
              </a:rPr>
              <a:t> and machine learning </a:t>
            </a:r>
            <a:r>
              <a:rPr lang="en-US" sz="2165" spc="-17">
                <a:solidFill>
                  <a:srgbClr val="000000"/>
                </a:solidFill>
                <a:latin typeface="Garet Bold"/>
              </a:rPr>
              <a:t>(ML)</a:t>
            </a:r>
            <a:r>
              <a:rPr lang="en-US" sz="2165" spc="-17">
                <a:solidFill>
                  <a:srgbClr val="000000"/>
                </a:solidFill>
                <a:latin typeface="Garet"/>
              </a:rPr>
              <a:t> for data analysis, </a:t>
            </a:r>
            <a:r>
              <a:rPr lang="en-US" sz="2165" spc="-17">
                <a:solidFill>
                  <a:srgbClr val="000000"/>
                </a:solidFill>
                <a:latin typeface="Garet Bold"/>
              </a:rPr>
              <a:t>anomaly detection</a:t>
            </a:r>
            <a:r>
              <a:rPr lang="en-US" sz="2165" spc="-17">
                <a:solidFill>
                  <a:srgbClr val="000000"/>
                </a:solidFill>
                <a:latin typeface="Garet"/>
              </a:rPr>
              <a:t>, and recommendation generation</a:t>
            </a:r>
          </a:p>
        </p:txBody>
      </p:sp>
      <p:sp>
        <p:nvSpPr>
          <p:cNvPr name="TextBox 22" id="22"/>
          <p:cNvSpPr txBox="true"/>
          <p:nvPr/>
        </p:nvSpPr>
        <p:spPr>
          <a:xfrm rot="0">
            <a:off x="1198077" y="2503567"/>
            <a:ext cx="604411" cy="478765"/>
          </a:xfrm>
          <a:prstGeom prst="rect">
            <a:avLst/>
          </a:prstGeom>
        </p:spPr>
        <p:txBody>
          <a:bodyPr anchor="t" rtlCol="false" tIns="0" lIns="0" bIns="0" rIns="0">
            <a:spAutoFit/>
          </a:bodyPr>
          <a:lstStyle/>
          <a:p>
            <a:pPr algn="ctr">
              <a:lnSpc>
                <a:spcPts val="3433"/>
              </a:lnSpc>
            </a:pPr>
            <a:r>
              <a:rPr lang="en-US" sz="3433">
                <a:solidFill>
                  <a:srgbClr val="000000"/>
                </a:solidFill>
                <a:latin typeface="Poppins Bold"/>
              </a:rPr>
              <a:t>1</a:t>
            </a:r>
          </a:p>
        </p:txBody>
      </p:sp>
      <p:sp>
        <p:nvSpPr>
          <p:cNvPr name="TextBox 23" id="23"/>
          <p:cNvSpPr txBox="true"/>
          <p:nvPr/>
        </p:nvSpPr>
        <p:spPr>
          <a:xfrm rot="0">
            <a:off x="1198077" y="5697111"/>
            <a:ext cx="604411" cy="478765"/>
          </a:xfrm>
          <a:prstGeom prst="rect">
            <a:avLst/>
          </a:prstGeom>
        </p:spPr>
        <p:txBody>
          <a:bodyPr anchor="t" rtlCol="false" tIns="0" lIns="0" bIns="0" rIns="0">
            <a:spAutoFit/>
          </a:bodyPr>
          <a:lstStyle/>
          <a:p>
            <a:pPr algn="ctr">
              <a:lnSpc>
                <a:spcPts val="3433"/>
              </a:lnSpc>
            </a:pPr>
            <a:r>
              <a:rPr lang="en-US" sz="3433">
                <a:solidFill>
                  <a:srgbClr val="000000"/>
                </a:solidFill>
                <a:latin typeface="Poppins Bold"/>
              </a:rPr>
              <a:t>2</a:t>
            </a:r>
          </a:p>
        </p:txBody>
      </p:sp>
      <p:sp>
        <p:nvSpPr>
          <p:cNvPr name="TextBox 24" id="24"/>
          <p:cNvSpPr txBox="true"/>
          <p:nvPr/>
        </p:nvSpPr>
        <p:spPr>
          <a:xfrm rot="0">
            <a:off x="2478581" y="2455373"/>
            <a:ext cx="5246640" cy="391299"/>
          </a:xfrm>
          <a:prstGeom prst="rect">
            <a:avLst/>
          </a:prstGeom>
        </p:spPr>
        <p:txBody>
          <a:bodyPr anchor="t" rtlCol="false" tIns="0" lIns="0" bIns="0" rIns="0">
            <a:spAutoFit/>
          </a:bodyPr>
          <a:lstStyle/>
          <a:p>
            <a:pPr>
              <a:lnSpc>
                <a:spcPts val="2942"/>
              </a:lnSpc>
            </a:pPr>
            <a:r>
              <a:rPr lang="en-US" sz="2942">
                <a:solidFill>
                  <a:srgbClr val="000000"/>
                </a:solidFill>
                <a:latin typeface="Garet Bold"/>
              </a:rPr>
              <a:t>Strategy 1</a:t>
            </a:r>
          </a:p>
        </p:txBody>
      </p:sp>
      <p:sp>
        <p:nvSpPr>
          <p:cNvPr name="TextBox 25" id="25"/>
          <p:cNvSpPr txBox="true"/>
          <p:nvPr/>
        </p:nvSpPr>
        <p:spPr>
          <a:xfrm rot="0">
            <a:off x="2478581" y="5322759"/>
            <a:ext cx="5246640" cy="391299"/>
          </a:xfrm>
          <a:prstGeom prst="rect">
            <a:avLst/>
          </a:prstGeom>
        </p:spPr>
        <p:txBody>
          <a:bodyPr anchor="t" rtlCol="false" tIns="0" lIns="0" bIns="0" rIns="0">
            <a:spAutoFit/>
          </a:bodyPr>
          <a:lstStyle/>
          <a:p>
            <a:pPr>
              <a:lnSpc>
                <a:spcPts val="2942"/>
              </a:lnSpc>
            </a:pPr>
            <a:r>
              <a:rPr lang="en-US" sz="2942">
                <a:solidFill>
                  <a:srgbClr val="000000"/>
                </a:solidFill>
                <a:latin typeface="Garet Bold"/>
              </a:rPr>
              <a:t>Strategy 2</a:t>
            </a:r>
          </a:p>
        </p:txBody>
      </p:sp>
      <p:sp>
        <p:nvSpPr>
          <p:cNvPr name="Freeform 26" id="26"/>
          <p:cNvSpPr/>
          <p:nvPr/>
        </p:nvSpPr>
        <p:spPr>
          <a:xfrm flipH="false" flipV="false" rot="0">
            <a:off x="11819731" y="4009709"/>
            <a:ext cx="5782469" cy="7335056"/>
          </a:xfrm>
          <a:custGeom>
            <a:avLst/>
            <a:gdLst/>
            <a:ahLst/>
            <a:cxnLst/>
            <a:rect r="r" b="b" t="t" l="l"/>
            <a:pathLst>
              <a:path h="7335056" w="5782469">
                <a:moveTo>
                  <a:pt x="0" y="0"/>
                </a:moveTo>
                <a:lnTo>
                  <a:pt x="5782469" y="0"/>
                </a:lnTo>
                <a:lnTo>
                  <a:pt x="5782469" y="7335056"/>
                </a:lnTo>
                <a:lnTo>
                  <a:pt x="0" y="7335056"/>
                </a:lnTo>
                <a:lnTo>
                  <a:pt x="0" y="0"/>
                </a:lnTo>
                <a:close/>
              </a:path>
            </a:pathLst>
          </a:custGeom>
          <a:blipFill>
            <a:blip r:embed="rId6"/>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DAF8ZdCRGm4</dc:identifier>
  <dcterms:modified xsi:type="dcterms:W3CDTF">2011-08-01T06:04:30Z</dcterms:modified>
  <cp:revision>1</cp:revision>
  <dc:title>Copie de Blue and White 3D Modern Medical Thesis Defense Presentation</dc:title>
</cp:coreProperties>
</file>